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 id="2147483660" r:id="rId2"/>
  </p:sldMasterIdLst>
  <p:notesMasterIdLst>
    <p:notesMasterId r:id="rId62"/>
  </p:notesMasterIdLst>
  <p:sldIdLst>
    <p:sldId id="397" r:id="rId3"/>
    <p:sldId id="331" r:id="rId4"/>
    <p:sldId id="260" r:id="rId5"/>
    <p:sldId id="261" r:id="rId6"/>
    <p:sldId id="355" r:id="rId7"/>
    <p:sldId id="398" r:id="rId8"/>
    <p:sldId id="332" r:id="rId9"/>
    <p:sldId id="263" r:id="rId10"/>
    <p:sldId id="333" r:id="rId11"/>
    <p:sldId id="266" r:id="rId12"/>
    <p:sldId id="356" r:id="rId13"/>
    <p:sldId id="267" r:id="rId14"/>
    <p:sldId id="334" r:id="rId15"/>
    <p:sldId id="335" r:id="rId16"/>
    <p:sldId id="336" r:id="rId17"/>
    <p:sldId id="349" r:id="rId18"/>
    <p:sldId id="290" r:id="rId19"/>
    <p:sldId id="291" r:id="rId20"/>
    <p:sldId id="292" r:id="rId21"/>
    <p:sldId id="293" r:id="rId22"/>
    <p:sldId id="294" r:id="rId23"/>
    <p:sldId id="295" r:id="rId24"/>
    <p:sldId id="399" r:id="rId25"/>
    <p:sldId id="296" r:id="rId26"/>
    <p:sldId id="297" r:id="rId27"/>
    <p:sldId id="298" r:id="rId28"/>
    <p:sldId id="300" r:id="rId29"/>
    <p:sldId id="301" r:id="rId30"/>
    <p:sldId id="302" r:id="rId31"/>
    <p:sldId id="303" r:id="rId32"/>
    <p:sldId id="304" r:id="rId33"/>
    <p:sldId id="305" r:id="rId34"/>
    <p:sldId id="307" r:id="rId35"/>
    <p:sldId id="400" r:id="rId36"/>
    <p:sldId id="351" r:id="rId37"/>
    <p:sldId id="354" r:id="rId38"/>
    <p:sldId id="365" r:id="rId39"/>
    <p:sldId id="366" r:id="rId40"/>
    <p:sldId id="368" r:id="rId41"/>
    <p:sldId id="369" r:id="rId42"/>
    <p:sldId id="374" r:id="rId43"/>
    <p:sldId id="375" r:id="rId44"/>
    <p:sldId id="376" r:id="rId45"/>
    <p:sldId id="341" r:id="rId46"/>
    <p:sldId id="342" r:id="rId47"/>
    <p:sldId id="343" r:id="rId48"/>
    <p:sldId id="344" r:id="rId49"/>
    <p:sldId id="345" r:id="rId50"/>
    <p:sldId id="346" r:id="rId51"/>
    <p:sldId id="357" r:id="rId52"/>
    <p:sldId id="358" r:id="rId53"/>
    <p:sldId id="359" r:id="rId54"/>
    <p:sldId id="360" r:id="rId55"/>
    <p:sldId id="361" r:id="rId56"/>
    <p:sldId id="362" r:id="rId57"/>
    <p:sldId id="363" r:id="rId58"/>
    <p:sldId id="401" r:id="rId59"/>
    <p:sldId id="347" r:id="rId60"/>
    <p:sldId id="348"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6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60"/>
    <p:restoredTop sz="93439" autoAdjust="0"/>
  </p:normalViewPr>
  <p:slideViewPr>
    <p:cSldViewPr snapToGrid="0" snapToObjects="1">
      <p:cViewPr varScale="1">
        <p:scale>
          <a:sx n="106" d="100"/>
          <a:sy n="106" d="100"/>
        </p:scale>
        <p:origin x="9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F9BFE-E187-454E-8E81-9602C5F5811D}" type="datetimeFigureOut">
              <a:rPr kumimoji="1" lang="zh-CN" altLang="en-US" smtClean="0"/>
              <a:t>2019/10/27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C7E311-96D7-B641-9086-66E89047BE32}" type="slidenum">
              <a:rPr kumimoji="1" lang="zh-CN" altLang="en-US" smtClean="0"/>
              <a:t>‹#›</a:t>
            </a:fld>
            <a:endParaRPr kumimoji="1" lang="zh-CN" altLang="en-US"/>
          </a:p>
        </p:txBody>
      </p:sp>
    </p:spTree>
    <p:extLst>
      <p:ext uri="{BB962C8B-B14F-4D97-AF65-F5344CB8AC3E}">
        <p14:creationId xmlns:p14="http://schemas.microsoft.com/office/powerpoint/2010/main" val="1713397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627" name="Rectangle 3"/>
          <p:cNvSpPr>
            <a:spLocks noGrp="1" noChangeArrowheads="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1089025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12</a:t>
            </a:fld>
            <a:endParaRPr lang="en-US"/>
          </a:p>
        </p:txBody>
      </p:sp>
    </p:spTree>
    <p:extLst>
      <p:ext uri="{BB962C8B-B14F-4D97-AF65-F5344CB8AC3E}">
        <p14:creationId xmlns:p14="http://schemas.microsoft.com/office/powerpoint/2010/main" val="1929957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13</a:t>
            </a:fld>
            <a:endParaRPr lang="en-US"/>
          </a:p>
        </p:txBody>
      </p:sp>
    </p:spTree>
    <p:extLst>
      <p:ext uri="{BB962C8B-B14F-4D97-AF65-F5344CB8AC3E}">
        <p14:creationId xmlns:p14="http://schemas.microsoft.com/office/powerpoint/2010/main" val="1478119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14</a:t>
            </a:fld>
            <a:endParaRPr lang="en-US"/>
          </a:p>
        </p:txBody>
      </p:sp>
    </p:spTree>
    <p:extLst>
      <p:ext uri="{BB962C8B-B14F-4D97-AF65-F5344CB8AC3E}">
        <p14:creationId xmlns:p14="http://schemas.microsoft.com/office/powerpoint/2010/main" val="859902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15</a:t>
            </a:fld>
            <a:endParaRPr lang="en-US"/>
          </a:p>
        </p:txBody>
      </p:sp>
    </p:spTree>
    <p:extLst>
      <p:ext uri="{BB962C8B-B14F-4D97-AF65-F5344CB8AC3E}">
        <p14:creationId xmlns:p14="http://schemas.microsoft.com/office/powerpoint/2010/main" val="2188587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16</a:t>
            </a:fld>
            <a:endParaRPr lang="en-US"/>
          </a:p>
        </p:txBody>
      </p:sp>
    </p:spTree>
    <p:extLst>
      <p:ext uri="{BB962C8B-B14F-4D97-AF65-F5344CB8AC3E}">
        <p14:creationId xmlns:p14="http://schemas.microsoft.com/office/powerpoint/2010/main" val="2395640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17</a:t>
            </a:fld>
            <a:endParaRPr lang="en-US"/>
          </a:p>
        </p:txBody>
      </p:sp>
    </p:spTree>
    <p:extLst>
      <p:ext uri="{BB962C8B-B14F-4D97-AF65-F5344CB8AC3E}">
        <p14:creationId xmlns:p14="http://schemas.microsoft.com/office/powerpoint/2010/main" val="2135132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18</a:t>
            </a:fld>
            <a:endParaRPr lang="en-US"/>
          </a:p>
        </p:txBody>
      </p:sp>
    </p:spTree>
    <p:extLst>
      <p:ext uri="{BB962C8B-B14F-4D97-AF65-F5344CB8AC3E}">
        <p14:creationId xmlns:p14="http://schemas.microsoft.com/office/powerpoint/2010/main" val="1642686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19</a:t>
            </a:fld>
            <a:endParaRPr lang="en-US"/>
          </a:p>
        </p:txBody>
      </p:sp>
    </p:spTree>
    <p:extLst>
      <p:ext uri="{BB962C8B-B14F-4D97-AF65-F5344CB8AC3E}">
        <p14:creationId xmlns:p14="http://schemas.microsoft.com/office/powerpoint/2010/main" val="49047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20</a:t>
            </a:fld>
            <a:endParaRPr lang="en-US"/>
          </a:p>
        </p:txBody>
      </p:sp>
    </p:spTree>
    <p:extLst>
      <p:ext uri="{BB962C8B-B14F-4D97-AF65-F5344CB8AC3E}">
        <p14:creationId xmlns:p14="http://schemas.microsoft.com/office/powerpoint/2010/main" val="1467992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21</a:t>
            </a:fld>
            <a:endParaRPr lang="en-US"/>
          </a:p>
        </p:txBody>
      </p:sp>
    </p:spTree>
    <p:extLst>
      <p:ext uri="{BB962C8B-B14F-4D97-AF65-F5344CB8AC3E}">
        <p14:creationId xmlns:p14="http://schemas.microsoft.com/office/powerpoint/2010/main" val="3253246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2</a:t>
            </a:fld>
            <a:endParaRPr lang="en-US"/>
          </a:p>
        </p:txBody>
      </p:sp>
    </p:spTree>
    <p:extLst>
      <p:ext uri="{BB962C8B-B14F-4D97-AF65-F5344CB8AC3E}">
        <p14:creationId xmlns:p14="http://schemas.microsoft.com/office/powerpoint/2010/main" val="1293796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22</a:t>
            </a:fld>
            <a:endParaRPr lang="en-US"/>
          </a:p>
        </p:txBody>
      </p:sp>
    </p:spTree>
    <p:extLst>
      <p:ext uri="{BB962C8B-B14F-4D97-AF65-F5344CB8AC3E}">
        <p14:creationId xmlns:p14="http://schemas.microsoft.com/office/powerpoint/2010/main" val="4039080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23</a:t>
            </a:fld>
            <a:endParaRPr lang="en-US"/>
          </a:p>
        </p:txBody>
      </p:sp>
    </p:spTree>
    <p:extLst>
      <p:ext uri="{BB962C8B-B14F-4D97-AF65-F5344CB8AC3E}">
        <p14:creationId xmlns:p14="http://schemas.microsoft.com/office/powerpoint/2010/main" val="1989533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34</a:t>
            </a:fld>
            <a:endParaRPr lang="en-US"/>
          </a:p>
        </p:txBody>
      </p:sp>
    </p:spTree>
    <p:extLst>
      <p:ext uri="{BB962C8B-B14F-4D97-AF65-F5344CB8AC3E}">
        <p14:creationId xmlns:p14="http://schemas.microsoft.com/office/powerpoint/2010/main" val="3687235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35</a:t>
            </a:fld>
            <a:endParaRPr lang="en-US"/>
          </a:p>
        </p:txBody>
      </p:sp>
    </p:spTree>
    <p:extLst>
      <p:ext uri="{BB962C8B-B14F-4D97-AF65-F5344CB8AC3E}">
        <p14:creationId xmlns:p14="http://schemas.microsoft.com/office/powerpoint/2010/main" val="4240499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36</a:t>
            </a:fld>
            <a:endParaRPr lang="en-US"/>
          </a:p>
        </p:txBody>
      </p:sp>
    </p:spTree>
    <p:extLst>
      <p:ext uri="{BB962C8B-B14F-4D97-AF65-F5344CB8AC3E}">
        <p14:creationId xmlns:p14="http://schemas.microsoft.com/office/powerpoint/2010/main" val="713774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DB493B-2EBA-47CB-AA7A-A962F8FED2C8}" type="slidenum">
              <a:rPr lang="en-US" altLang="zh-CN"/>
              <a:pPr/>
              <a:t>38</a:t>
            </a:fld>
            <a:endParaRPr lang="en-US" altLang="zh-CN"/>
          </a:p>
        </p:txBody>
      </p:sp>
      <p:sp>
        <p:nvSpPr>
          <p:cNvPr id="621570"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15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pPr marL="228600" indent="-228600"/>
            <a:r>
              <a:rPr lang="zh-CN" altLang="en-US" dirty="0">
                <a:ea typeface="宋体" panose="02010600030101010101" pitchFamily="2" charset="-122"/>
              </a:rPr>
              <a:t>当</a:t>
            </a:r>
            <a:r>
              <a:rPr lang="en-US" altLang="zh-CN" dirty="0">
                <a:ea typeface="宋体" panose="02010600030101010101" pitchFamily="2" charset="-122"/>
              </a:rPr>
              <a:t>release</a:t>
            </a:r>
            <a:r>
              <a:rPr lang="zh-CN" altLang="en-US" dirty="0">
                <a:ea typeface="宋体" panose="02010600030101010101" pitchFamily="2" charset="-122"/>
              </a:rPr>
              <a:t>操作产生消息被接收后，接收进程相应更改数据</a:t>
            </a:r>
            <a:r>
              <a:rPr lang="en-US" altLang="zh-CN" dirty="0">
                <a:ea typeface="宋体" panose="02010600030101010101" pitchFamily="2" charset="-122"/>
              </a:rPr>
              <a:t>. (</a:t>
            </a:r>
            <a:r>
              <a:rPr lang="zh-CN" altLang="en-US" dirty="0">
                <a:ea typeface="宋体" panose="02010600030101010101" pitchFamily="2" charset="-122"/>
              </a:rPr>
              <a:t>进程</a:t>
            </a:r>
            <a:r>
              <a:rPr lang="en-US" altLang="zh-CN" dirty="0">
                <a:ea typeface="宋体" panose="02010600030101010101" pitchFamily="2" charset="-122"/>
              </a:rPr>
              <a:t>B</a:t>
            </a:r>
            <a:r>
              <a:rPr lang="zh-CN" altLang="en-US" dirty="0">
                <a:ea typeface="宋体" panose="02010600030101010101" pitchFamily="2" charset="-122"/>
              </a:rPr>
              <a:t>时间点</a:t>
            </a:r>
            <a:r>
              <a:rPr lang="en-US" altLang="zh-CN" dirty="0">
                <a:ea typeface="宋体" panose="02010600030101010101" pitchFamily="2" charset="-122"/>
              </a:rPr>
              <a:t>1</a:t>
            </a:r>
            <a:r>
              <a:rPr lang="zh-CN" altLang="en-US" dirty="0">
                <a:ea typeface="宋体" panose="02010600030101010101" pitchFamily="2" charset="-122"/>
              </a:rPr>
              <a:t>执行</a:t>
            </a:r>
            <a:r>
              <a:rPr lang="en-US" altLang="zh-CN" dirty="0">
                <a:ea typeface="宋体" panose="02010600030101010101" pitchFamily="2" charset="-122"/>
              </a:rPr>
              <a:t>release</a:t>
            </a:r>
            <a:r>
              <a:rPr lang="zh-CN" altLang="en-US" dirty="0">
                <a:ea typeface="宋体" panose="02010600030101010101" pitchFamily="2" charset="-122"/>
              </a:rPr>
              <a:t>，进程</a:t>
            </a:r>
            <a:r>
              <a:rPr lang="en-US" altLang="zh-CN" dirty="0">
                <a:ea typeface="宋体" panose="02010600030101010101" pitchFamily="2" charset="-122"/>
              </a:rPr>
              <a:t>A</a:t>
            </a:r>
            <a:r>
              <a:rPr lang="zh-CN" altLang="en-US" dirty="0">
                <a:ea typeface="宋体" panose="02010600030101010101" pitchFamily="2" charset="-122"/>
              </a:rPr>
              <a:t>更改之前</a:t>
            </a:r>
            <a:r>
              <a:rPr lang="en-US" altLang="zh-CN" dirty="0">
                <a:ea typeface="宋体" panose="02010600030101010101" pitchFamily="2" charset="-122"/>
              </a:rPr>
              <a:t> r(X)</a:t>
            </a:r>
            <a:r>
              <a:rPr lang="zh-CN" altLang="en-US" dirty="0">
                <a:ea typeface="宋体" panose="02010600030101010101" pitchFamily="2" charset="-122"/>
              </a:rPr>
              <a:t>操作读到的值</a:t>
            </a:r>
            <a:r>
              <a:rPr lang="en-US" altLang="zh-CN" dirty="0">
                <a:ea typeface="宋体" panose="02010600030101010101" pitchFamily="2" charset="-122"/>
              </a:rPr>
              <a:t>)</a:t>
            </a:r>
          </a:p>
          <a:p>
            <a:pPr marL="228600" indent="-228600">
              <a:buFontTx/>
              <a:buAutoNum type="arabicPeriod"/>
            </a:pPr>
            <a:endParaRPr lang="en-US" altLang="zh-CN" dirty="0">
              <a:ea typeface="宋体" panose="02010600030101010101" pitchFamily="2" charset="-122"/>
            </a:endParaRPr>
          </a:p>
          <a:p>
            <a:pPr marL="228600" indent="-228600"/>
            <a:endParaRPr lang="en-US" altLang="zh-CN" dirty="0">
              <a:ea typeface="宋体" panose="02010600030101010101" pitchFamily="2" charset="-122"/>
            </a:endParaRPr>
          </a:p>
        </p:txBody>
      </p:sp>
    </p:spTree>
    <p:extLst>
      <p:ext uri="{BB962C8B-B14F-4D97-AF65-F5344CB8AC3E}">
        <p14:creationId xmlns:p14="http://schemas.microsoft.com/office/powerpoint/2010/main" val="2853434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523E3A-132D-4FD2-850A-06C4337FA77B}" type="slidenum">
              <a:rPr lang="en-US" altLang="zh-CN"/>
              <a:pPr/>
              <a:t>41</a:t>
            </a:fld>
            <a:endParaRPr lang="en-US" altLang="zh-CN"/>
          </a:p>
        </p:txBody>
      </p:sp>
      <p:sp>
        <p:nvSpPr>
          <p:cNvPr id="645122"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51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zh-CN" dirty="0">
              <a:ea typeface="宋体" panose="02010600030101010101" pitchFamily="2" charset="-122"/>
            </a:endParaRPr>
          </a:p>
        </p:txBody>
      </p:sp>
    </p:spTree>
    <p:extLst>
      <p:ext uri="{BB962C8B-B14F-4D97-AF65-F5344CB8AC3E}">
        <p14:creationId xmlns:p14="http://schemas.microsoft.com/office/powerpoint/2010/main" val="1800571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2DB691-3EEB-4ECA-B765-2D973DF66926}" type="slidenum">
              <a:rPr lang="en-US" altLang="zh-CN"/>
              <a:pPr/>
              <a:t>43</a:t>
            </a:fld>
            <a:endParaRPr lang="en-US" altLang="zh-CN"/>
          </a:p>
        </p:txBody>
      </p:sp>
      <p:sp>
        <p:nvSpPr>
          <p:cNvPr id="630786"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07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zh-CN" dirty="0">
              <a:ea typeface="宋体" panose="02010600030101010101" pitchFamily="2" charset="-122"/>
            </a:endParaRPr>
          </a:p>
        </p:txBody>
      </p:sp>
    </p:spTree>
    <p:extLst>
      <p:ext uri="{BB962C8B-B14F-4D97-AF65-F5344CB8AC3E}">
        <p14:creationId xmlns:p14="http://schemas.microsoft.com/office/powerpoint/2010/main" val="1641874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26302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2DBF5F-E884-8D4B-8536-498293E3FBD0}" type="slidenum">
              <a:rPr lang="en-US" smtClean="0"/>
              <a:t>49</a:t>
            </a:fld>
            <a:endParaRPr lang="en-US"/>
          </a:p>
        </p:txBody>
      </p:sp>
    </p:spTree>
    <p:extLst>
      <p:ext uri="{BB962C8B-B14F-4D97-AF65-F5344CB8AC3E}">
        <p14:creationId xmlns:p14="http://schemas.microsoft.com/office/powerpoint/2010/main" val="165676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3</a:t>
            </a:fld>
            <a:endParaRPr lang="en-US"/>
          </a:p>
        </p:txBody>
      </p:sp>
    </p:spTree>
    <p:extLst>
      <p:ext uri="{BB962C8B-B14F-4D97-AF65-F5344CB8AC3E}">
        <p14:creationId xmlns:p14="http://schemas.microsoft.com/office/powerpoint/2010/main" val="2282075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50</a:t>
            </a:fld>
            <a:endParaRPr lang="en-US"/>
          </a:p>
        </p:txBody>
      </p:sp>
    </p:spTree>
    <p:extLst>
      <p:ext uri="{BB962C8B-B14F-4D97-AF65-F5344CB8AC3E}">
        <p14:creationId xmlns:p14="http://schemas.microsoft.com/office/powerpoint/2010/main" val="2098907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51</a:t>
            </a:fld>
            <a:endParaRPr lang="en-US"/>
          </a:p>
        </p:txBody>
      </p:sp>
    </p:spTree>
    <p:extLst>
      <p:ext uri="{BB962C8B-B14F-4D97-AF65-F5344CB8AC3E}">
        <p14:creationId xmlns:p14="http://schemas.microsoft.com/office/powerpoint/2010/main" val="2024820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52</a:t>
            </a:fld>
            <a:endParaRPr lang="en-US"/>
          </a:p>
        </p:txBody>
      </p:sp>
    </p:spTree>
    <p:extLst>
      <p:ext uri="{BB962C8B-B14F-4D97-AF65-F5344CB8AC3E}">
        <p14:creationId xmlns:p14="http://schemas.microsoft.com/office/powerpoint/2010/main" val="355979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53</a:t>
            </a:fld>
            <a:endParaRPr lang="en-US"/>
          </a:p>
        </p:txBody>
      </p:sp>
    </p:spTree>
    <p:extLst>
      <p:ext uri="{BB962C8B-B14F-4D97-AF65-F5344CB8AC3E}">
        <p14:creationId xmlns:p14="http://schemas.microsoft.com/office/powerpoint/2010/main" val="3363300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54</a:t>
            </a:fld>
            <a:endParaRPr lang="en-US"/>
          </a:p>
        </p:txBody>
      </p:sp>
    </p:spTree>
    <p:extLst>
      <p:ext uri="{BB962C8B-B14F-4D97-AF65-F5344CB8AC3E}">
        <p14:creationId xmlns:p14="http://schemas.microsoft.com/office/powerpoint/2010/main" val="980430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55</a:t>
            </a:fld>
            <a:endParaRPr lang="en-US"/>
          </a:p>
        </p:txBody>
      </p:sp>
    </p:spTree>
    <p:extLst>
      <p:ext uri="{BB962C8B-B14F-4D97-AF65-F5344CB8AC3E}">
        <p14:creationId xmlns:p14="http://schemas.microsoft.com/office/powerpoint/2010/main" val="3477418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56</a:t>
            </a:fld>
            <a:endParaRPr lang="en-US"/>
          </a:p>
        </p:txBody>
      </p:sp>
    </p:spTree>
    <p:extLst>
      <p:ext uri="{BB962C8B-B14F-4D97-AF65-F5344CB8AC3E}">
        <p14:creationId xmlns:p14="http://schemas.microsoft.com/office/powerpoint/2010/main" val="3736930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57</a:t>
            </a:fld>
            <a:endParaRPr lang="en-US"/>
          </a:p>
        </p:txBody>
      </p:sp>
    </p:spTree>
    <p:extLst>
      <p:ext uri="{BB962C8B-B14F-4D97-AF65-F5344CB8AC3E}">
        <p14:creationId xmlns:p14="http://schemas.microsoft.com/office/powerpoint/2010/main" val="1113024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4</a:t>
            </a:fld>
            <a:endParaRPr lang="en-US"/>
          </a:p>
        </p:txBody>
      </p:sp>
    </p:spTree>
    <p:extLst>
      <p:ext uri="{BB962C8B-B14F-4D97-AF65-F5344CB8AC3E}">
        <p14:creationId xmlns:p14="http://schemas.microsoft.com/office/powerpoint/2010/main" val="1208375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6</a:t>
            </a:fld>
            <a:endParaRPr lang="en-US"/>
          </a:p>
        </p:txBody>
      </p:sp>
    </p:spTree>
    <p:extLst>
      <p:ext uri="{BB962C8B-B14F-4D97-AF65-F5344CB8AC3E}">
        <p14:creationId xmlns:p14="http://schemas.microsoft.com/office/powerpoint/2010/main" val="1799048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7</a:t>
            </a:fld>
            <a:endParaRPr lang="en-US"/>
          </a:p>
        </p:txBody>
      </p:sp>
    </p:spTree>
    <p:extLst>
      <p:ext uri="{BB962C8B-B14F-4D97-AF65-F5344CB8AC3E}">
        <p14:creationId xmlns:p14="http://schemas.microsoft.com/office/powerpoint/2010/main" val="3260783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8</a:t>
            </a:fld>
            <a:endParaRPr lang="en-US"/>
          </a:p>
        </p:txBody>
      </p:sp>
    </p:spTree>
    <p:extLst>
      <p:ext uri="{BB962C8B-B14F-4D97-AF65-F5344CB8AC3E}">
        <p14:creationId xmlns:p14="http://schemas.microsoft.com/office/powerpoint/2010/main" val="2545332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9</a:t>
            </a:fld>
            <a:endParaRPr lang="en-US"/>
          </a:p>
        </p:txBody>
      </p:sp>
    </p:spTree>
    <p:extLst>
      <p:ext uri="{BB962C8B-B14F-4D97-AF65-F5344CB8AC3E}">
        <p14:creationId xmlns:p14="http://schemas.microsoft.com/office/powerpoint/2010/main" val="3814392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10</a:t>
            </a:fld>
            <a:endParaRPr lang="en-US"/>
          </a:p>
        </p:txBody>
      </p:sp>
    </p:spTree>
    <p:extLst>
      <p:ext uri="{BB962C8B-B14F-4D97-AF65-F5344CB8AC3E}">
        <p14:creationId xmlns:p14="http://schemas.microsoft.com/office/powerpoint/2010/main" val="1839260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3A7047-0DC8-414D-A9B5-AA03B0A0E39A}"/>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99B56375-2F7F-C14C-9408-739A5BF31B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6" name="灯片编号占位符 5">
            <a:extLst>
              <a:ext uri="{FF2B5EF4-FFF2-40B4-BE49-F238E27FC236}">
                <a16:creationId xmlns:a16="http://schemas.microsoft.com/office/drawing/2014/main" id="{8671B5FA-966D-B44A-9727-6445C4154569}"/>
              </a:ext>
            </a:extLst>
          </p:cNvPr>
          <p:cNvSpPr>
            <a:spLocks noGrp="1"/>
          </p:cNvSpPr>
          <p:nvPr>
            <p:ph type="sldNum" sz="quarter" idx="12"/>
          </p:nvPr>
        </p:nvSpPr>
        <p:spPr/>
        <p:txBody>
          <a:bodyPr/>
          <a:lstStyle/>
          <a:p>
            <a:fld id="{8F4E2019-EAEC-CA45-82F6-D7619536747F}" type="slidenum">
              <a:rPr kumimoji="1" lang="zh-CN" altLang="en-US" smtClean="0"/>
              <a:t>‹#›</a:t>
            </a:fld>
            <a:endParaRPr kumimoji="1" lang="zh-CN" altLang="en-US" dirty="0"/>
          </a:p>
        </p:txBody>
      </p:sp>
    </p:spTree>
    <p:extLst>
      <p:ext uri="{BB962C8B-B14F-4D97-AF65-F5344CB8AC3E}">
        <p14:creationId xmlns:p14="http://schemas.microsoft.com/office/powerpoint/2010/main" val="155436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2192000" cy="1143000"/>
          </a:xfrm>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66C37610-74BC-EA42-B2F1-63FFE6E90767}" type="datetimeFigureOut">
              <a:rPr lang="zh-CN" altLang="en-US"/>
              <a:pPr>
                <a:defRPr/>
              </a:pPr>
              <a:t>2019/10/27</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732EF7B-C85C-4E4D-9C1C-75DE9BC278CF}" type="slidenum">
              <a:rPr lang="zh-CN" altLang="en-US"/>
              <a:pPr>
                <a:defRPr/>
              </a:pPr>
              <a:t>‹#›</a:t>
            </a:fld>
            <a:endParaRPr lang="zh-CN" altLang="en-US"/>
          </a:p>
        </p:txBody>
      </p:sp>
    </p:spTree>
    <p:extLst>
      <p:ext uri="{BB962C8B-B14F-4D97-AF65-F5344CB8AC3E}">
        <p14:creationId xmlns:p14="http://schemas.microsoft.com/office/powerpoint/2010/main" val="3234060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EFCE828-737F-4348-9649-90DEFC8B1D79}" type="datetimeFigureOut">
              <a:rPr lang="zh-CN" altLang="en-US"/>
              <a:pPr>
                <a:defRPr/>
              </a:pPr>
              <a:t>2019/10/27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C93F72E-C8A6-0A48-BAB9-68E6AC7E26DF}" type="slidenum">
              <a:rPr lang="zh-CN" altLang="en-US"/>
              <a:pPr>
                <a:defRPr/>
              </a:pPr>
              <a:t>‹#›</a:t>
            </a:fld>
            <a:endParaRPr lang="zh-CN" altLang="en-US"/>
          </a:p>
        </p:txBody>
      </p:sp>
    </p:spTree>
    <p:extLst>
      <p:ext uri="{BB962C8B-B14F-4D97-AF65-F5344CB8AC3E}">
        <p14:creationId xmlns:p14="http://schemas.microsoft.com/office/powerpoint/2010/main" val="30562438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0973FAE-F35F-2240-82D2-13FAF20B7A33}" type="datetimeFigureOut">
              <a:rPr lang="zh-CN" altLang="en-US"/>
              <a:pPr>
                <a:defRPr/>
              </a:pPr>
              <a:t>2019/10/27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6A2CFFB-BD64-2E43-918C-3C6C7AEC61A4}" type="slidenum">
              <a:rPr lang="zh-CN" altLang="en-US"/>
              <a:pPr>
                <a:defRPr/>
              </a:pPr>
              <a:t>‹#›</a:t>
            </a:fld>
            <a:endParaRPr lang="zh-CN" altLang="en-US"/>
          </a:p>
        </p:txBody>
      </p:sp>
    </p:spTree>
    <p:extLst>
      <p:ext uri="{BB962C8B-B14F-4D97-AF65-F5344CB8AC3E}">
        <p14:creationId xmlns:p14="http://schemas.microsoft.com/office/powerpoint/2010/main" val="35337396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05C59D2-604A-DC44-BC9F-3B184110A220}" type="datetimeFigureOut">
              <a:rPr lang="zh-CN" altLang="en-US"/>
              <a:pPr>
                <a:defRPr/>
              </a:pPr>
              <a:t>2019/10/27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82E3864-2DC8-0543-9E2E-AA2388C7E2EC}" type="slidenum">
              <a:rPr lang="zh-CN" altLang="en-US"/>
              <a:pPr>
                <a:defRPr/>
              </a:pPr>
              <a:t>‹#›</a:t>
            </a:fld>
            <a:endParaRPr lang="zh-CN" altLang="en-US"/>
          </a:p>
        </p:txBody>
      </p:sp>
    </p:spTree>
    <p:extLst>
      <p:ext uri="{BB962C8B-B14F-4D97-AF65-F5344CB8AC3E}">
        <p14:creationId xmlns:p14="http://schemas.microsoft.com/office/powerpoint/2010/main" val="2733084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46B9A8C-2BD8-2742-A7AC-DFFCB71244BD}" type="datetimeFigureOut">
              <a:rPr lang="zh-CN" altLang="en-US"/>
              <a:pPr>
                <a:defRPr/>
              </a:pPr>
              <a:t>2019/10/27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CDBF4BA-686F-1E45-BA08-B349C8C248AB}" type="slidenum">
              <a:rPr lang="zh-CN" altLang="en-US"/>
              <a:pPr>
                <a:defRPr/>
              </a:pPr>
              <a:t>‹#›</a:t>
            </a:fld>
            <a:endParaRPr lang="zh-CN" altLang="en-US"/>
          </a:p>
        </p:txBody>
      </p:sp>
    </p:spTree>
    <p:extLst>
      <p:ext uri="{BB962C8B-B14F-4D97-AF65-F5344CB8AC3E}">
        <p14:creationId xmlns:p14="http://schemas.microsoft.com/office/powerpoint/2010/main" val="1591285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DADC182-7897-B24E-BA72-B48648E2BD8E}" type="datetimeFigureOut">
              <a:rPr lang="zh-CN" altLang="en-US"/>
              <a:pPr>
                <a:defRPr/>
              </a:pPr>
              <a:t>2019/10/27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9AC3824-CFDE-B646-BD3C-7A64EA8625D2}" type="slidenum">
              <a:rPr lang="zh-CN" altLang="en-US"/>
              <a:pPr>
                <a:defRPr/>
              </a:pPr>
              <a:t>‹#›</a:t>
            </a:fld>
            <a:endParaRPr lang="zh-CN" altLang="en-US"/>
          </a:p>
        </p:txBody>
      </p:sp>
    </p:spTree>
    <p:extLst>
      <p:ext uri="{BB962C8B-B14F-4D97-AF65-F5344CB8AC3E}">
        <p14:creationId xmlns:p14="http://schemas.microsoft.com/office/powerpoint/2010/main" val="631806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p:cNvSpPr>
            <a:spLocks noGrp="1"/>
          </p:cNvSpPr>
          <p:nvPr>
            <p:ph type="dt" sz="half" idx="10"/>
          </p:nvPr>
        </p:nvSpPr>
        <p:spPr/>
        <p:txBody>
          <a:bodyPr/>
          <a:lstStyle>
            <a:lvl1pPr>
              <a:defRPr/>
            </a:lvl1pPr>
          </a:lstStyle>
          <a:p>
            <a:pPr>
              <a:defRPr/>
            </a:pPr>
            <a:fld id="{B3CF22E3-4E61-894D-9635-909710F3D4C7}" type="datetimeFigureOut">
              <a:rPr lang="zh-CN" altLang="en-US"/>
              <a:pPr>
                <a:defRPr/>
              </a:pPr>
              <a:t>2019/10/27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3913BB5-4351-CB4E-B841-1FCCE4AC873A}" type="slidenum">
              <a:rPr lang="zh-CN" altLang="en-US"/>
              <a:pPr>
                <a:defRPr/>
              </a:pPr>
              <a:t>‹#›</a:t>
            </a:fld>
            <a:endParaRPr lang="zh-CN" altLang="en-US"/>
          </a:p>
        </p:txBody>
      </p:sp>
    </p:spTree>
    <p:extLst>
      <p:ext uri="{BB962C8B-B14F-4D97-AF65-F5344CB8AC3E}">
        <p14:creationId xmlns:p14="http://schemas.microsoft.com/office/powerpoint/2010/main" val="1927706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1"/>
            <a:ext cx="10972800" cy="1027113"/>
          </a:xfrm>
        </p:spPr>
        <p:txBody>
          <a:bodyPr/>
          <a:lstStyle/>
          <a:p>
            <a:r>
              <a:rPr lang="zh-CN" altLang="en-US"/>
              <a:t>单击此处编辑母版标题样式</a:t>
            </a:r>
          </a:p>
        </p:txBody>
      </p:sp>
      <p:sp>
        <p:nvSpPr>
          <p:cNvPr id="3" name="表格占位符 2"/>
          <p:cNvSpPr>
            <a:spLocks noGrp="1"/>
          </p:cNvSpPr>
          <p:nvPr>
            <p:ph type="tbl" idx="1"/>
          </p:nvPr>
        </p:nvSpPr>
        <p:spPr>
          <a:xfrm>
            <a:off x="609600" y="1628775"/>
            <a:ext cx="10972800" cy="4464050"/>
          </a:xfrm>
        </p:spPr>
        <p:txBody>
          <a:bodyPr/>
          <a:lstStyle/>
          <a:p>
            <a:pPr lvl="0"/>
            <a:endParaRPr lang="zh-CN" altLang="en-US" noProof="0"/>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5" name="Rectangle 3"/>
          <p:cNvSpPr>
            <a:spLocks noGrp="1" noChangeArrowheads="1"/>
          </p:cNvSpPr>
          <p:nvPr>
            <p:ph type="sldNum" sz="quarter" idx="11"/>
          </p:nvPr>
        </p:nvSpPr>
        <p:spPr>
          <a:ln/>
        </p:spPr>
        <p:txBody>
          <a:bodyPr/>
          <a:lstStyle>
            <a:lvl1pPr>
              <a:defRPr/>
            </a:lvl1pPr>
          </a:lstStyle>
          <a:p>
            <a:fld id="{C4654651-E19E-F84F-B4FF-4D7E5E3000FA}" type="slidenum">
              <a:rPr lang="zh-TW" altLang="en-US">
                <a:solidFill>
                  <a:srgbClr val="000000"/>
                </a:solidFill>
              </a:rPr>
              <a:pPr/>
              <a:t>‹#›</a:t>
            </a:fld>
            <a:endParaRPr lang="en-US" altLang="zh-TW">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TW">
              <a:solidFill>
                <a:srgbClr val="000000"/>
              </a:solidFill>
            </a:endParaRPr>
          </a:p>
        </p:txBody>
      </p:sp>
    </p:spTree>
    <p:extLst>
      <p:ext uri="{BB962C8B-B14F-4D97-AF65-F5344CB8AC3E}">
        <p14:creationId xmlns:p14="http://schemas.microsoft.com/office/powerpoint/2010/main" val="3504269650"/>
      </p:ext>
    </p:extLst>
  </p:cSld>
  <p:clrMapOvr>
    <a:masterClrMapping/>
  </p:clrMapOvr>
  <p:transition advTm="3000"/>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457201"/>
            <a:ext cx="10972800" cy="56356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4" name="Rectangle 3"/>
          <p:cNvSpPr>
            <a:spLocks noGrp="1" noChangeArrowheads="1"/>
          </p:cNvSpPr>
          <p:nvPr>
            <p:ph type="sldNum" sz="quarter" idx="11"/>
          </p:nvPr>
        </p:nvSpPr>
        <p:spPr>
          <a:ln/>
        </p:spPr>
        <p:txBody>
          <a:bodyPr/>
          <a:lstStyle>
            <a:lvl1pPr>
              <a:defRPr/>
            </a:lvl1pPr>
          </a:lstStyle>
          <a:p>
            <a:fld id="{1433B822-54FC-9345-88C2-E983D2A85EEE}" type="slidenum">
              <a:rPr lang="zh-TW" altLang="en-US">
                <a:solidFill>
                  <a:srgbClr val="000000"/>
                </a:solidFill>
              </a:rPr>
              <a:pPr/>
              <a:t>‹#›</a:t>
            </a:fld>
            <a:endParaRPr lang="en-US" altLang="zh-TW">
              <a:solidFill>
                <a:srgbClr val="000000"/>
              </a:solidFill>
            </a:endParaRPr>
          </a:p>
        </p:txBody>
      </p:sp>
      <p:sp>
        <p:nvSpPr>
          <p:cNvPr id="5" name="Rectangle 16"/>
          <p:cNvSpPr>
            <a:spLocks noGrp="1" noChangeArrowheads="1"/>
          </p:cNvSpPr>
          <p:nvPr>
            <p:ph type="dt" sz="half" idx="12"/>
          </p:nvPr>
        </p:nvSpPr>
        <p:spPr>
          <a:ln/>
        </p:spPr>
        <p:txBody>
          <a:bodyPr/>
          <a:lstStyle>
            <a:lvl1pPr>
              <a:defRPr/>
            </a:lvl1pPr>
          </a:lstStyle>
          <a:p>
            <a:pPr>
              <a:defRPr/>
            </a:pPr>
            <a:endParaRPr lang="en-US" altLang="zh-TW">
              <a:solidFill>
                <a:srgbClr val="000000"/>
              </a:solidFill>
            </a:endParaRPr>
          </a:p>
        </p:txBody>
      </p:sp>
    </p:spTree>
    <p:extLst>
      <p:ext uri="{BB962C8B-B14F-4D97-AF65-F5344CB8AC3E}">
        <p14:creationId xmlns:p14="http://schemas.microsoft.com/office/powerpoint/2010/main" val="2451284195"/>
      </p:ext>
    </p:extLst>
  </p:cSld>
  <p:clrMapOvr>
    <a:masterClrMapping/>
  </p:clrMapOvr>
  <p:transition advTm="3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0C99E-BDB3-EB4C-BEF1-1C288258382C}"/>
              </a:ext>
            </a:extLst>
          </p:cNvPr>
          <p:cNvSpPr>
            <a:spLocks noGrp="1"/>
          </p:cNvSpPr>
          <p:nvPr>
            <p:ph type="title" hasCustomPrompt="1"/>
          </p:nvPr>
        </p:nvSpPr>
        <p:spPr>
          <a:xfrm>
            <a:off x="838200" y="365125"/>
            <a:ext cx="10999124" cy="1325563"/>
          </a:xfrm>
        </p:spPr>
        <p:txBody>
          <a:bodyPr/>
          <a:lstStyle/>
          <a:p>
            <a:r>
              <a:rPr lang="en-US" altLang="zh-CN" sz="4400" b="1"/>
              <a:t>Causal Consistency Model</a:t>
            </a:r>
            <a:r>
              <a:rPr lang="zh-CN" altLang="en-US" sz="4400" b="1"/>
              <a:t>（因果一致性模型）</a:t>
            </a:r>
            <a:endParaRPr kumimoji="1" lang="zh-CN" altLang="en-US"/>
          </a:p>
        </p:txBody>
      </p:sp>
      <p:sp>
        <p:nvSpPr>
          <p:cNvPr id="3" name="内容占位符 2">
            <a:extLst>
              <a:ext uri="{FF2B5EF4-FFF2-40B4-BE49-F238E27FC236}">
                <a16:creationId xmlns:a16="http://schemas.microsoft.com/office/drawing/2014/main" id="{4D3EA629-2069-A749-85DA-E6578E6054B8}"/>
              </a:ext>
            </a:extLst>
          </p:cNvPr>
          <p:cNvSpPr>
            <a:spLocks noGrp="1"/>
          </p:cNvSpPr>
          <p:nvPr>
            <p:ph idx="1"/>
          </p:nvPr>
        </p:nvSpPr>
        <p:spPr/>
        <p:txBody>
          <a:bodyPr/>
          <a:lstStyle/>
          <a:p>
            <a:r>
              <a:rPr kumimoji="1" lang="zh-CN" altLang="en-US"/>
              <a:t>编辑母版文本样式
第二级
第三级
第四级
第五级</a:t>
            </a:r>
          </a:p>
        </p:txBody>
      </p:sp>
      <p:sp>
        <p:nvSpPr>
          <p:cNvPr id="6" name="灯片编号占位符 5">
            <a:extLst>
              <a:ext uri="{FF2B5EF4-FFF2-40B4-BE49-F238E27FC236}">
                <a16:creationId xmlns:a16="http://schemas.microsoft.com/office/drawing/2014/main" id="{140F6CF1-441C-4C47-AAE4-30C168EEE4FF}"/>
              </a:ext>
            </a:extLst>
          </p:cNvPr>
          <p:cNvSpPr>
            <a:spLocks noGrp="1"/>
          </p:cNvSpPr>
          <p:nvPr>
            <p:ph type="sldNum" sz="quarter" idx="12"/>
          </p:nvPr>
        </p:nvSpPr>
        <p:spPr/>
        <p:txBody>
          <a:bodyPr/>
          <a:lstStyle/>
          <a:p>
            <a:fld id="{8F4E2019-EAEC-CA45-82F6-D7619536747F}" type="slidenum">
              <a:rPr kumimoji="1" lang="zh-CN" altLang="en-US" smtClean="0"/>
              <a:t>‹#›</a:t>
            </a:fld>
            <a:endParaRPr kumimoji="1" lang="zh-CN" altLang="en-US"/>
          </a:p>
        </p:txBody>
      </p:sp>
    </p:spTree>
    <p:extLst>
      <p:ext uri="{BB962C8B-B14F-4D97-AF65-F5344CB8AC3E}">
        <p14:creationId xmlns:p14="http://schemas.microsoft.com/office/powerpoint/2010/main" val="2876737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86A8BF-865C-EF4B-BF80-F72492BCA4A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F9EB263-D3A0-454D-A28D-D1789022A4DA}"/>
              </a:ext>
            </a:extLst>
          </p:cNvPr>
          <p:cNvSpPr>
            <a:spLocks noGrp="1"/>
          </p:cNvSpPr>
          <p:nvPr>
            <p:ph type="dt" sz="half" idx="10"/>
          </p:nvPr>
        </p:nvSpPr>
        <p:spPr>
          <a:xfrm>
            <a:off x="838200" y="6356350"/>
            <a:ext cx="2743200" cy="365125"/>
          </a:xfrm>
          <a:prstGeom prst="rect">
            <a:avLst/>
          </a:prstGeom>
        </p:spPr>
        <p:txBody>
          <a:bodyPr/>
          <a:lstStyle/>
          <a:p>
            <a:endParaRPr kumimoji="1" lang="zh-CN" altLang="en-US"/>
          </a:p>
        </p:txBody>
      </p:sp>
      <p:sp>
        <p:nvSpPr>
          <p:cNvPr id="4" name="页脚占位符 3">
            <a:extLst>
              <a:ext uri="{FF2B5EF4-FFF2-40B4-BE49-F238E27FC236}">
                <a16:creationId xmlns:a16="http://schemas.microsoft.com/office/drawing/2014/main" id="{B9B4FDA1-562B-C843-85ED-B8D9D94EA83B}"/>
              </a:ext>
            </a:extLst>
          </p:cNvPr>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5" name="灯片编号占位符 4">
            <a:extLst>
              <a:ext uri="{FF2B5EF4-FFF2-40B4-BE49-F238E27FC236}">
                <a16:creationId xmlns:a16="http://schemas.microsoft.com/office/drawing/2014/main" id="{D2DBA189-E05A-E14D-98F0-E9828F82AEF5}"/>
              </a:ext>
            </a:extLst>
          </p:cNvPr>
          <p:cNvSpPr>
            <a:spLocks noGrp="1"/>
          </p:cNvSpPr>
          <p:nvPr>
            <p:ph type="sldNum" sz="quarter" idx="12"/>
          </p:nvPr>
        </p:nvSpPr>
        <p:spPr/>
        <p:txBody>
          <a:bodyPr/>
          <a:lstStyle/>
          <a:p>
            <a:fld id="{8F4E2019-EAEC-CA45-82F6-D7619536747F}" type="slidenum">
              <a:rPr kumimoji="1" lang="zh-CN" altLang="en-US" smtClean="0"/>
              <a:t>‹#›</a:t>
            </a:fld>
            <a:endParaRPr kumimoji="1" lang="zh-CN" altLang="en-US"/>
          </a:p>
        </p:txBody>
      </p:sp>
    </p:spTree>
    <p:extLst>
      <p:ext uri="{BB962C8B-B14F-4D97-AF65-F5344CB8AC3E}">
        <p14:creationId xmlns:p14="http://schemas.microsoft.com/office/powerpoint/2010/main" val="1606765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1105EB1-37E4-4752-B990-E5BC0C90F336}" type="slidenum">
              <a:rPr lang="zh-CN" altLang="en-US" smtClean="0"/>
              <a:pPr/>
              <a:t>‹#›</a:t>
            </a:fld>
            <a:endParaRPr lang="en-US" altLang="zh-CN"/>
          </a:p>
        </p:txBody>
      </p:sp>
    </p:spTree>
    <p:extLst>
      <p:ext uri="{BB962C8B-B14F-4D97-AF65-F5344CB8AC3E}">
        <p14:creationId xmlns:p14="http://schemas.microsoft.com/office/powerpoint/2010/main" val="3417775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8368439-5AE4-634B-BB7F-92B557C90C8C}" type="datetimeFigureOut">
              <a:rPr lang="zh-CN" altLang="en-US"/>
              <a:pPr>
                <a:defRPr/>
              </a:pPr>
              <a:t>2019/10/27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856C596-976A-2F43-8B3A-E1D5BDFE46C1}" type="slidenum">
              <a:rPr lang="zh-CN" altLang="en-US"/>
              <a:pPr>
                <a:defRPr/>
              </a:pPr>
              <a:t>‹#›</a:t>
            </a:fld>
            <a:endParaRPr lang="zh-CN" altLang="en-US"/>
          </a:p>
        </p:txBody>
      </p:sp>
    </p:spTree>
    <p:extLst>
      <p:ext uri="{BB962C8B-B14F-4D97-AF65-F5344CB8AC3E}">
        <p14:creationId xmlns:p14="http://schemas.microsoft.com/office/powerpoint/2010/main" val="3875411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12192000" cy="1143000"/>
          </a:xfr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C9E2373-57E4-914B-82DE-280A1589258C}" type="datetimeFigureOut">
              <a:rPr lang="zh-CN" altLang="en-US"/>
              <a:pPr>
                <a:defRPr/>
              </a:pPr>
              <a:t>2019/10/27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95DB514-43EA-1946-BF6C-10C2CA375CD7}" type="slidenum">
              <a:rPr lang="zh-CN" altLang="en-US"/>
              <a:pPr>
                <a:defRPr/>
              </a:pPr>
              <a:t>‹#›</a:t>
            </a:fld>
            <a:endParaRPr lang="zh-CN" altLang="en-US"/>
          </a:p>
        </p:txBody>
      </p:sp>
    </p:spTree>
    <p:extLst>
      <p:ext uri="{BB962C8B-B14F-4D97-AF65-F5344CB8AC3E}">
        <p14:creationId xmlns:p14="http://schemas.microsoft.com/office/powerpoint/2010/main" val="2836429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8D1449C9-F92D-0D44-AFAB-7A0228448210}" type="datetimeFigureOut">
              <a:rPr lang="zh-CN" altLang="en-US"/>
              <a:pPr>
                <a:defRPr/>
              </a:pPr>
              <a:t>2019/10/27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89F5234-C84D-0E40-9C90-4DAB335EDE59}" type="slidenum">
              <a:rPr lang="zh-CN" altLang="en-US"/>
              <a:pPr>
                <a:defRPr/>
              </a:pPr>
              <a:t>‹#›</a:t>
            </a:fld>
            <a:endParaRPr lang="zh-CN" altLang="en-US"/>
          </a:p>
        </p:txBody>
      </p:sp>
    </p:spTree>
    <p:extLst>
      <p:ext uri="{BB962C8B-B14F-4D97-AF65-F5344CB8AC3E}">
        <p14:creationId xmlns:p14="http://schemas.microsoft.com/office/powerpoint/2010/main" val="3055238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5AFEA88C-26CF-5A47-9153-B64FC1E62DD4}" type="datetimeFigureOut">
              <a:rPr lang="zh-CN" altLang="en-US"/>
              <a:pPr>
                <a:defRPr/>
              </a:pPr>
              <a:t>2019/10/27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AE0A28F-7974-5442-91A4-55E84C233FDD}" type="slidenum">
              <a:rPr lang="zh-CN" altLang="en-US"/>
              <a:pPr>
                <a:defRPr/>
              </a:pPr>
              <a:t>‹#›</a:t>
            </a:fld>
            <a:endParaRPr lang="zh-CN" altLang="en-US"/>
          </a:p>
        </p:txBody>
      </p:sp>
    </p:spTree>
    <p:extLst>
      <p:ext uri="{BB962C8B-B14F-4D97-AF65-F5344CB8AC3E}">
        <p14:creationId xmlns:p14="http://schemas.microsoft.com/office/powerpoint/2010/main" val="3658760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F49604F2-F7CA-8041-91B1-7993EE96529D}" type="datetimeFigureOut">
              <a:rPr lang="zh-CN" altLang="en-US"/>
              <a:pPr>
                <a:defRPr/>
              </a:pPr>
              <a:t>2019/10/27</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7644A21A-93F3-D946-ADD4-0BF66E38B2A9}" type="slidenum">
              <a:rPr lang="zh-CN" altLang="en-US"/>
              <a:pPr>
                <a:defRPr/>
              </a:pPr>
              <a:t>‹#›</a:t>
            </a:fld>
            <a:endParaRPr lang="zh-CN" altLang="en-US"/>
          </a:p>
        </p:txBody>
      </p:sp>
    </p:spTree>
    <p:extLst>
      <p:ext uri="{BB962C8B-B14F-4D97-AF65-F5344CB8AC3E}">
        <p14:creationId xmlns:p14="http://schemas.microsoft.com/office/powerpoint/2010/main" val="1867768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4.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6" Type="http://schemas.openxmlformats.org/officeDocument/2006/relationships/image" Target="../media/image5.jpeg"/><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theme" Target="../theme/theme2.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FB0D393-BF9C-464C-94A9-F3A5C3AD49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z="4400" b="1"/>
              <a:t>Causal Consistency Model</a:t>
            </a:r>
            <a:r>
              <a:rPr lang="zh-CN" altLang="en-US" sz="4400" b="1"/>
              <a:t>（因果一致性模型）</a:t>
            </a:r>
            <a:endParaRPr kumimoji="1" lang="zh-CN" altLang="en-US"/>
          </a:p>
        </p:txBody>
      </p:sp>
      <p:sp>
        <p:nvSpPr>
          <p:cNvPr id="3" name="文本占位符 2">
            <a:extLst>
              <a:ext uri="{FF2B5EF4-FFF2-40B4-BE49-F238E27FC236}">
                <a16:creationId xmlns:a16="http://schemas.microsoft.com/office/drawing/2014/main" id="{853DBBF2-962F-6D4A-9101-69BA573960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6" name="灯片编号占位符 5">
            <a:extLst>
              <a:ext uri="{FF2B5EF4-FFF2-40B4-BE49-F238E27FC236}">
                <a16:creationId xmlns:a16="http://schemas.microsoft.com/office/drawing/2014/main" id="{792AD728-639A-A84E-A3E6-08F8DA9F175A}"/>
              </a:ext>
            </a:extLst>
          </p:cNvPr>
          <p:cNvSpPr>
            <a:spLocks noGrp="1"/>
          </p:cNvSpPr>
          <p:nvPr>
            <p:ph type="sldNum" sz="quarter" idx="4"/>
          </p:nvPr>
        </p:nvSpPr>
        <p:spPr>
          <a:xfrm>
            <a:off x="11618655" y="6492875"/>
            <a:ext cx="56634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E2019-EAEC-CA45-82F6-D7619536747F}" type="slidenum">
              <a:rPr kumimoji="1" lang="zh-CN" altLang="en-US" smtClean="0"/>
              <a:t>‹#›</a:t>
            </a:fld>
            <a:endParaRPr kumimoji="1" lang="zh-CN" altLang="en-US"/>
          </a:p>
        </p:txBody>
      </p:sp>
      <p:pic>
        <p:nvPicPr>
          <p:cNvPr id="7" name="Picture 9" descr="hust">
            <a:extLst>
              <a:ext uri="{FF2B5EF4-FFF2-40B4-BE49-F238E27FC236}">
                <a16:creationId xmlns:a16="http://schemas.microsoft.com/office/drawing/2014/main" id="{078FC146-3AE9-924C-AF3D-80B976AFB466}"/>
              </a:ext>
            </a:extLst>
          </p:cNvPr>
          <p:cNvPicPr>
            <a:picLocks noChangeAspect="1" noChangeArrowheads="1"/>
          </p:cNvPicPr>
          <p:nvPr userDrawn="1"/>
        </p:nvPicPr>
        <p:blipFill>
          <a:blip r:embed="rId6" cstate="email">
            <a:extLst>
              <a:ext uri="{28A0092B-C50C-407E-A947-70E740481C1C}">
                <a14:useLocalDpi xmlns:a14="http://schemas.microsoft.com/office/drawing/2010/main" val="0"/>
              </a:ext>
            </a:extLst>
          </a:blip>
          <a:srcRect/>
          <a:stretch>
            <a:fillRect/>
          </a:stretch>
        </p:blipFill>
        <p:spPr bwMode="auto">
          <a:xfrm>
            <a:off x="10787454" y="6521450"/>
            <a:ext cx="1066800" cy="217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1">
            <a:extLst>
              <a:ext uri="{FF2B5EF4-FFF2-40B4-BE49-F238E27FC236}">
                <a16:creationId xmlns:a16="http://schemas.microsoft.com/office/drawing/2014/main" id="{C2EEF9D0-81CF-D94A-8EE5-3E44D8E81516}"/>
              </a:ext>
            </a:extLst>
          </p:cNvPr>
          <p:cNvPicPr>
            <a:picLocks noChangeAspect="1" noChangeArrowheads="1"/>
          </p:cNvPicPr>
          <p:nvPr userDrawn="1"/>
        </p:nvPicPr>
        <p:blipFill>
          <a:blip r:embed="rId7" cstate="email">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104829" y="6492875"/>
            <a:ext cx="614362" cy="32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2" descr="SCTS">
            <a:extLst>
              <a:ext uri="{FF2B5EF4-FFF2-40B4-BE49-F238E27FC236}">
                <a16:creationId xmlns:a16="http://schemas.microsoft.com/office/drawing/2014/main" id="{801A5AA4-FE7E-554E-ABAD-9AAB883717E4}"/>
              </a:ext>
            </a:extLst>
          </p:cNvPr>
          <p:cNvPicPr>
            <a:picLocks noChangeAspect="1" noChangeArrowheads="1"/>
          </p:cNvPicPr>
          <p:nvPr userDrawn="1"/>
        </p:nvPicPr>
        <p:blipFill>
          <a:blip r:embed="rId8" cstate="email">
            <a:clrChange>
              <a:clrFrom>
                <a:srgbClr val="FFFFFF"/>
              </a:clrFrom>
              <a:clrTo>
                <a:srgbClr val="FFFFFF">
                  <a:alpha val="0"/>
                </a:srgbClr>
              </a:clrTo>
            </a:clrChange>
            <a:extLst>
              <a:ext uri="{28A0092B-C50C-407E-A947-70E740481C1C}">
                <a14:useLocalDpi xmlns:a14="http://schemas.microsoft.com/office/drawing/2010/main" val="0"/>
              </a:ext>
            </a:extLst>
          </a:blip>
          <a:srcRect t="11626" b="5814"/>
          <a:stretch>
            <a:fillRect/>
          </a:stretch>
        </p:blipFill>
        <p:spPr bwMode="auto">
          <a:xfrm>
            <a:off x="10104829" y="88694"/>
            <a:ext cx="896938" cy="512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3" descr="CGCL">
            <a:extLst>
              <a:ext uri="{FF2B5EF4-FFF2-40B4-BE49-F238E27FC236}">
                <a16:creationId xmlns:a16="http://schemas.microsoft.com/office/drawing/2014/main" id="{ACC915B4-9825-0749-94D0-C89B6C766482}"/>
              </a:ext>
            </a:extLst>
          </p:cNvPr>
          <p:cNvPicPr>
            <a:picLocks noChangeAspect="1" noChangeArrowheads="1"/>
          </p:cNvPicPr>
          <p:nvPr userDrawn="1"/>
        </p:nvPicPr>
        <p:blipFill>
          <a:blip r:embed="rId9" cstate="email">
            <a:clrChange>
              <a:clrFrom>
                <a:srgbClr val="FFFFFF"/>
              </a:clrFrom>
              <a:clrTo>
                <a:srgbClr val="FFFFFF">
                  <a:alpha val="0"/>
                </a:srgbClr>
              </a:clrTo>
            </a:clrChange>
            <a:extLst>
              <a:ext uri="{28A0092B-C50C-407E-A947-70E740481C1C}">
                <a14:useLocalDpi xmlns:a14="http://schemas.microsoft.com/office/drawing/2010/main" val="0"/>
              </a:ext>
            </a:extLst>
          </a:blip>
          <a:srcRect t="10693" b="5347"/>
          <a:stretch>
            <a:fillRect/>
          </a:stretch>
        </p:blipFill>
        <p:spPr bwMode="auto">
          <a:xfrm>
            <a:off x="11071617" y="88694"/>
            <a:ext cx="969962" cy="56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47329695"/>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8" r:id="rId3"/>
    <p:sldLayoutId id="2147483659"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图片 6" descr="hust.jp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0585" y="0"/>
            <a:ext cx="12170833"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 name="标题占位符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文本占位符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kumimoji="0" sz="1200">
                <a:solidFill>
                  <a:srgbClr val="898989"/>
                </a:solidFill>
                <a:ea typeface="宋体" charset="0"/>
                <a:cs typeface="宋体" charset="0"/>
              </a:defRPr>
            </a:lvl1pPr>
          </a:lstStyle>
          <a:p>
            <a:pPr>
              <a:defRPr/>
            </a:pPr>
            <a:fld id="{CFB16230-400B-A247-B897-24D9491FBBB8}" type="datetimeFigureOut">
              <a:rPr lang="zh-CN" altLang="en-US"/>
              <a:pPr>
                <a:defRPr/>
              </a:pPr>
              <a:t>2019/10/27</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kumimoji="0" sz="1200">
                <a:solidFill>
                  <a:srgbClr val="898989"/>
                </a:solidFill>
                <a:ea typeface="宋体" charset="0"/>
                <a:cs typeface="宋体" charset="0"/>
              </a:defRPr>
            </a:lvl1pPr>
          </a:lstStyle>
          <a:p>
            <a:pPr>
              <a:defRPr/>
            </a:pPr>
            <a:fld id="{3302A345-D6B2-3E48-8B73-C1133CD22D1F}" type="slidenum">
              <a:rPr lang="zh-CN" altLang="en-US"/>
              <a:pPr>
                <a:defRPr/>
              </a:pPr>
              <a:t>‹#›</a:t>
            </a:fld>
            <a:endParaRPr lang="zh-CN" altLang="en-US"/>
          </a:p>
        </p:txBody>
      </p:sp>
    </p:spTree>
    <p:extLst>
      <p:ext uri="{BB962C8B-B14F-4D97-AF65-F5344CB8AC3E}">
        <p14:creationId xmlns:p14="http://schemas.microsoft.com/office/powerpoint/2010/main" val="4106011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rtl="0" eaLnBrk="0" fontAlgn="base" hangingPunct="0">
        <a:spcBef>
          <a:spcPct val="0"/>
        </a:spcBef>
        <a:spcAft>
          <a:spcPct val="0"/>
        </a:spcAft>
        <a:defRPr kumimoji="1" sz="4400" kern="1200">
          <a:solidFill>
            <a:schemeClr val="tx1"/>
          </a:solidFill>
          <a:latin typeface="+mj-lt"/>
          <a:ea typeface="黑体" charset="0"/>
          <a:cs typeface="黑体" charset="0"/>
        </a:defRPr>
      </a:lvl1pPr>
      <a:lvl2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2pPr>
      <a:lvl3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3pPr>
      <a:lvl4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4pPr>
      <a:lvl5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5pPr>
      <a:lvl6pPr marL="457200" algn="ctr" rtl="0" fontAlgn="base">
        <a:spcBef>
          <a:spcPct val="0"/>
        </a:spcBef>
        <a:spcAft>
          <a:spcPct val="0"/>
        </a:spcAft>
        <a:defRPr kumimoji="1" sz="4400">
          <a:solidFill>
            <a:schemeClr val="tx1"/>
          </a:solidFill>
          <a:latin typeface="Calibri" pitchFamily="34" charset="0"/>
          <a:ea typeface="宋体" pitchFamily="2" charset="-122"/>
        </a:defRPr>
      </a:lvl6pPr>
      <a:lvl7pPr marL="914400" algn="ctr" rtl="0" fontAlgn="base">
        <a:spcBef>
          <a:spcPct val="0"/>
        </a:spcBef>
        <a:spcAft>
          <a:spcPct val="0"/>
        </a:spcAft>
        <a:defRPr kumimoji="1" sz="4400">
          <a:solidFill>
            <a:schemeClr val="tx1"/>
          </a:solidFill>
          <a:latin typeface="Calibri" pitchFamily="34" charset="0"/>
          <a:ea typeface="宋体" pitchFamily="2" charset="-122"/>
        </a:defRPr>
      </a:lvl7pPr>
      <a:lvl8pPr marL="1371600" algn="ctr" rtl="0" fontAlgn="base">
        <a:spcBef>
          <a:spcPct val="0"/>
        </a:spcBef>
        <a:spcAft>
          <a:spcPct val="0"/>
        </a:spcAft>
        <a:defRPr kumimoji="1" sz="4400">
          <a:solidFill>
            <a:schemeClr val="tx1"/>
          </a:solidFill>
          <a:latin typeface="Calibri" pitchFamily="34" charset="0"/>
          <a:ea typeface="宋体" pitchFamily="2" charset="-122"/>
        </a:defRPr>
      </a:lvl8pPr>
      <a:lvl9pPr marL="1828800" algn="ctr" rtl="0" fontAlgn="base">
        <a:spcBef>
          <a:spcPct val="0"/>
        </a:spcBef>
        <a:spcAft>
          <a:spcPct val="0"/>
        </a:spcAft>
        <a:defRPr kumimoji="1"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黑体" charset="0"/>
          <a:cs typeface="黑体" charset="0"/>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黑体" charset="0"/>
          <a:cs typeface="黑体" charset="0"/>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黑体" charset="0"/>
          <a:cs typeface="黑体" charset="0"/>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黑体" charset="0"/>
          <a:cs typeface="黑体" charset="0"/>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黑体" charset="0"/>
          <a:cs typeface="黑体"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4" Type="http://schemas.openxmlformats.org/officeDocument/2006/relationships/image" Target="../media/image15.emf"/></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1.jp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32.jpg"/><Relationship Id="rId4" Type="http://schemas.openxmlformats.org/officeDocument/2006/relationships/image" Target="../media/image3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S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7" y="11152"/>
            <a:ext cx="1042988" cy="722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363" name="Picture 5" descr="CGC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49013" y="11152"/>
            <a:ext cx="1042987" cy="722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364" name="Rectangle 11"/>
          <p:cNvSpPr>
            <a:spLocks noChangeArrowheads="1"/>
          </p:cNvSpPr>
          <p:nvPr/>
        </p:nvSpPr>
        <p:spPr bwMode="auto">
          <a:xfrm>
            <a:off x="18588" y="2515995"/>
            <a:ext cx="12173412"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fontAlgn="base" latinLnBrk="1">
              <a:spcBef>
                <a:spcPct val="0"/>
              </a:spcBef>
              <a:spcAft>
                <a:spcPct val="0"/>
              </a:spcAft>
            </a:pPr>
            <a:r>
              <a:rPr kumimoji="0" lang="zh-CN" altLang="en-US" sz="5400" b="1" i="0" u="none" strike="noStrike" kern="1200" cap="none" spc="0" normalizeH="0" baseline="0" noProof="0" dirty="0">
                <a:ln>
                  <a:noFill/>
                </a:ln>
                <a:solidFill>
                  <a:srgbClr val="2826F5"/>
                </a:solidFill>
                <a:effectLst/>
                <a:uLnTx/>
                <a:uFillTx/>
                <a:latin typeface="宋体" charset="0"/>
                <a:ea typeface="黑体" charset="0"/>
                <a:cs typeface="+mn-cs"/>
              </a:rPr>
              <a:t>第五章  分布</a:t>
            </a:r>
            <a:r>
              <a:rPr lang="zh-CN" altLang="en-US" sz="5400" b="1" dirty="0">
                <a:solidFill>
                  <a:srgbClr val="2826F5"/>
                </a:solidFill>
                <a:latin typeface="宋体" charset="0"/>
                <a:ea typeface="黑体" charset="0"/>
              </a:rPr>
              <a:t>式共享内存</a:t>
            </a:r>
            <a:endParaRPr kumimoji="0" lang="zh-CN" altLang="en-US" sz="5400" b="1" i="0" u="none" strike="noStrike" kern="1200" cap="none" spc="0" normalizeH="0" baseline="0" noProof="0" dirty="0">
              <a:ln>
                <a:noFill/>
              </a:ln>
              <a:solidFill>
                <a:srgbClr val="2826F5"/>
              </a:solidFill>
              <a:effectLst/>
              <a:uLnTx/>
              <a:uFillTx/>
              <a:latin typeface="宋体" charset="0"/>
              <a:ea typeface="黑体" charset="0"/>
              <a:cs typeface="+mn-cs"/>
            </a:endParaRPr>
          </a:p>
        </p:txBody>
      </p:sp>
      <p:pic>
        <p:nvPicPr>
          <p:cNvPr id="5" name="图片 4">
            <a:extLst>
              <a:ext uri="{FF2B5EF4-FFF2-40B4-BE49-F238E27FC236}">
                <a16:creationId xmlns:a16="http://schemas.microsoft.com/office/drawing/2014/main" id="{E6635ED9-2FD7-D740-AB73-EFF36711CB5B}"/>
              </a:ext>
            </a:extLst>
          </p:cNvPr>
          <p:cNvPicPr>
            <a:picLocks noChangeAspect="1"/>
          </p:cNvPicPr>
          <p:nvPr/>
        </p:nvPicPr>
        <p:blipFill>
          <a:blip r:embed="rId5"/>
          <a:stretch>
            <a:fillRect/>
          </a:stretch>
        </p:blipFill>
        <p:spPr>
          <a:xfrm>
            <a:off x="1" y="5454352"/>
            <a:ext cx="1403648" cy="1403648"/>
          </a:xfrm>
          <a:prstGeom prst="rect">
            <a:avLst/>
          </a:prstGeom>
        </p:spPr>
      </p:pic>
    </p:spTree>
    <p:extLst>
      <p:ext uri="{BB962C8B-B14F-4D97-AF65-F5344CB8AC3E}">
        <p14:creationId xmlns:p14="http://schemas.microsoft.com/office/powerpoint/2010/main" val="2654360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pPr>
              <a:lnSpc>
                <a:spcPct val="100000"/>
              </a:lnSpc>
            </a:pPr>
            <a:r>
              <a:rPr lang="zh-CN" altLang="en-US" sz="4800" b="1" dirty="0">
                <a:solidFill>
                  <a:srgbClr val="2826F5"/>
                </a:solidFill>
              </a:rPr>
              <a:t>影响块大小的因素</a:t>
            </a:r>
            <a:endParaRPr lang="en-IN" sz="4800" b="1" dirty="0">
              <a:solidFill>
                <a:srgbClr val="2826F5"/>
              </a:solidFill>
            </a:endParaRPr>
          </a:p>
        </p:txBody>
      </p:sp>
      <p:sp>
        <p:nvSpPr>
          <p:cNvPr id="7" name="内容占位符 6">
            <a:extLst>
              <a:ext uri="{FF2B5EF4-FFF2-40B4-BE49-F238E27FC236}">
                <a16:creationId xmlns:a16="http://schemas.microsoft.com/office/drawing/2014/main" id="{8C49BBF3-3A36-D04B-BBED-6B8893A1889C}"/>
              </a:ext>
            </a:extLst>
          </p:cNvPr>
          <p:cNvSpPr>
            <a:spLocks noGrp="1"/>
          </p:cNvSpPr>
          <p:nvPr>
            <p:ph idx="1"/>
          </p:nvPr>
        </p:nvSpPr>
        <p:spPr>
          <a:xfrm>
            <a:off x="103012" y="1166018"/>
            <a:ext cx="5992988" cy="5451350"/>
          </a:xfrm>
        </p:spPr>
        <p:txBody>
          <a:bodyPr/>
          <a:lstStyle/>
          <a:p>
            <a:r>
              <a:rPr lang="zh-CN" altLang="en-US" b="1" dirty="0">
                <a:ea typeface="SimHei" panose="02010609060101010101" pitchFamily="49" charset="-122"/>
              </a:rPr>
              <a:t>伪共享</a:t>
            </a:r>
            <a:r>
              <a:rPr lang="en-US" altLang="zh-CN" b="1" dirty="0">
                <a:ea typeface="SimHei" panose="02010609060101010101" pitchFamily="49" charset="-122"/>
              </a:rPr>
              <a:t>: </a:t>
            </a:r>
            <a:r>
              <a:rPr lang="zh-CN" altLang="en-US" dirty="0">
                <a:ea typeface="SimHei" panose="02010609060101010101" pitchFamily="49" charset="-122"/>
              </a:rPr>
              <a:t>当两个不同的进程访问处于同一个块里面的不相关变量，其中一操作为</a:t>
            </a:r>
            <a:r>
              <a:rPr lang="en-US" altLang="zh-CN" dirty="0">
                <a:ea typeface="SimHei" panose="02010609060101010101" pitchFamily="49" charset="-122"/>
              </a:rPr>
              <a:t>write</a:t>
            </a:r>
            <a:r>
              <a:rPr lang="zh-CN" altLang="en-US" dirty="0">
                <a:ea typeface="SimHei" panose="02010609060101010101" pitchFamily="49" charset="-122"/>
              </a:rPr>
              <a:t>。如果一次只允许一进程写该块，这会引发不必要的通信，即</a:t>
            </a:r>
            <a:r>
              <a:rPr lang="en-US" altLang="zh-CN" dirty="0">
                <a:ea typeface="SimHei" panose="02010609060101010101" pitchFamily="49" charset="-122"/>
              </a:rPr>
              <a:t>ping-pong</a:t>
            </a:r>
            <a:r>
              <a:rPr lang="zh-CN" altLang="en-US" dirty="0">
                <a:ea typeface="SimHei" panose="02010609060101010101" pitchFamily="49" charset="-122"/>
              </a:rPr>
              <a:t>效应</a:t>
            </a:r>
            <a:endParaRPr lang="en-US" altLang="zh-CN" dirty="0">
              <a:ea typeface="SimHei" panose="02010609060101010101" pitchFamily="49" charset="-122"/>
            </a:endParaRPr>
          </a:p>
          <a:p>
            <a:pPr lvl="1"/>
            <a:r>
              <a:rPr lang="zh-CN" altLang="en-US" dirty="0">
                <a:ea typeface="SimHei" panose="02010609060101010101" pitchFamily="49" charset="-122"/>
              </a:rPr>
              <a:t>考虑如下共享内存多处理器系统。来自同一块内存的数据被读进两处理器的缓存中，当</a:t>
            </a:r>
            <a:r>
              <a:rPr lang="en-US" altLang="zh-CN" dirty="0">
                <a:ea typeface="SimHei" panose="02010609060101010101" pitchFamily="49" charset="-122"/>
              </a:rPr>
              <a:t>CPU0</a:t>
            </a:r>
            <a:r>
              <a:rPr lang="zh-CN" altLang="en-US" dirty="0">
                <a:ea typeface="SimHei" panose="02010609060101010101" pitchFamily="49" charset="-122"/>
              </a:rPr>
              <a:t>修改</a:t>
            </a:r>
            <a:r>
              <a:rPr lang="en-US" altLang="zh-CN" dirty="0">
                <a:ea typeface="SimHei" panose="02010609060101010101" pitchFamily="49" charset="-122"/>
              </a:rPr>
              <a:t>cache</a:t>
            </a:r>
            <a:r>
              <a:rPr lang="zh-CN" altLang="en-US" dirty="0">
                <a:ea typeface="SimHei" panose="02010609060101010101" pitchFamily="49" charset="-122"/>
              </a:rPr>
              <a:t>中红色数据时，</a:t>
            </a:r>
            <a:r>
              <a:rPr lang="en-US" altLang="zh-CN" dirty="0">
                <a:ea typeface="SimHei" panose="02010609060101010101" pitchFamily="49" charset="-122"/>
              </a:rPr>
              <a:t>CPU1</a:t>
            </a:r>
            <a:r>
              <a:rPr lang="zh-CN" altLang="en-US" dirty="0">
                <a:ea typeface="SimHei" panose="02010609060101010101" pitchFamily="49" charset="-122"/>
              </a:rPr>
              <a:t>读取</a:t>
            </a:r>
            <a:r>
              <a:rPr lang="en-US" altLang="zh-CN" dirty="0">
                <a:ea typeface="SimHei" panose="02010609060101010101" pitchFamily="49" charset="-122"/>
              </a:rPr>
              <a:t>cache</a:t>
            </a:r>
            <a:r>
              <a:rPr lang="zh-CN" altLang="en-US" dirty="0">
                <a:ea typeface="SimHei" panose="02010609060101010101" pitchFamily="49" charset="-122"/>
              </a:rPr>
              <a:t>中蓝色部分数据时</a:t>
            </a:r>
            <a:endParaRPr lang="en-US" altLang="zh-CN" dirty="0">
              <a:ea typeface="SimHei" panose="02010609060101010101" pitchFamily="49" charset="-122"/>
            </a:endParaRPr>
          </a:p>
          <a:p>
            <a:endParaRPr kumimoji="1" lang="zh-CN" altLang="en-US" dirty="0">
              <a:ea typeface="SimHei" panose="02010609060101010101" pitchFamily="49" charset="-122"/>
            </a:endParaRPr>
          </a:p>
        </p:txBody>
      </p:sp>
      <p:pic>
        <p:nvPicPr>
          <p:cNvPr id="5" name="图片 4"/>
          <p:cNvPicPr>
            <a:picLocks noChangeAspect="1"/>
          </p:cNvPicPr>
          <p:nvPr/>
        </p:nvPicPr>
        <p:blipFill>
          <a:blip r:embed="rId3"/>
          <a:stretch>
            <a:fillRect/>
          </a:stretch>
        </p:blipFill>
        <p:spPr>
          <a:xfrm>
            <a:off x="6238794" y="1282662"/>
            <a:ext cx="5707400" cy="5147636"/>
          </a:xfrm>
          <a:prstGeom prst="rect">
            <a:avLst/>
          </a:prstGeom>
        </p:spPr>
      </p:pic>
    </p:spTree>
    <p:extLst>
      <p:ext uri="{BB962C8B-B14F-4D97-AF65-F5344CB8AC3E}">
        <p14:creationId xmlns:p14="http://schemas.microsoft.com/office/powerpoint/2010/main" val="25725189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p:txBody>
          <a:bodyPr/>
          <a:lstStyle/>
          <a:p>
            <a:r>
              <a:rPr lang="zh-CN" altLang="en-US" sz="4800" dirty="0">
                <a:solidFill>
                  <a:srgbClr val="2826F5"/>
                </a:solidFill>
                <a:latin typeface="SimHei" panose="02010609060101010101" pitchFamily="49" charset="-122"/>
                <a:ea typeface="SimHei" panose="02010609060101010101" pitchFamily="49" charset="-122"/>
              </a:rPr>
              <a:t>伪共享</a:t>
            </a:r>
            <a:endParaRPr lang="en-US" altLang="zh-CN" sz="4800" dirty="0">
              <a:solidFill>
                <a:srgbClr val="2826F5"/>
              </a:solidFill>
              <a:latin typeface="SimHei" panose="02010609060101010101" pitchFamily="49" charset="-122"/>
              <a:ea typeface="SimHei" panose="02010609060101010101" pitchFamily="49" charset="-122"/>
            </a:endParaRPr>
          </a:p>
        </p:txBody>
      </p:sp>
      <p:grpSp>
        <p:nvGrpSpPr>
          <p:cNvPr id="3" name="组合 2"/>
          <p:cNvGrpSpPr/>
          <p:nvPr/>
        </p:nvGrpSpPr>
        <p:grpSpPr>
          <a:xfrm>
            <a:off x="729738" y="2043476"/>
            <a:ext cx="7780577" cy="4161633"/>
            <a:chOff x="1157441" y="2124590"/>
            <a:chExt cx="7780577" cy="4161633"/>
          </a:xfrm>
        </p:grpSpPr>
        <p:sp>
          <p:nvSpPr>
            <p:cNvPr id="649219" name="Text Box 3"/>
            <p:cNvSpPr txBox="1">
              <a:spLocks noChangeArrowheads="1"/>
            </p:cNvSpPr>
            <p:nvPr/>
          </p:nvSpPr>
          <p:spPr bwMode="auto">
            <a:xfrm>
              <a:off x="1909915" y="2175391"/>
              <a:ext cx="381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hangingPunct="0"/>
              <a:r>
                <a:rPr lang="en-US" altLang="zh-CN">
                  <a:solidFill>
                    <a:srgbClr val="FF0000"/>
                  </a:solidFill>
                  <a:latin typeface="Arial" panose="020B0604020202020204" pitchFamily="34" charset="0"/>
                  <a:ea typeface="宋体" panose="02010600030101010101" pitchFamily="2" charset="-122"/>
                  <a:cs typeface="Times New Roman" panose="02020603050405020304" pitchFamily="18" charset="0"/>
                </a:rPr>
                <a:t>w(x)	</a:t>
              </a:r>
              <a:r>
                <a:rPr lang="en-US" altLang="zh-CN">
                  <a:solidFill>
                    <a:srgbClr val="000099"/>
                  </a:solidFill>
                  <a:latin typeface="Arial" panose="020B0604020202020204" pitchFamily="34" charset="0"/>
                  <a:ea typeface="宋体" panose="02010600030101010101" pitchFamily="2" charset="-122"/>
                  <a:cs typeface="Times New Roman" panose="02020603050405020304" pitchFamily="18" charset="0"/>
                </a:rPr>
                <a:t>w(x) 	</a:t>
              </a:r>
              <a:r>
                <a:rPr lang="en-US" altLang="zh-CN">
                  <a:solidFill>
                    <a:srgbClr val="008000"/>
                  </a:solidFill>
                  <a:latin typeface="Arial" panose="020B0604020202020204" pitchFamily="34" charset="0"/>
                  <a:ea typeface="宋体" panose="02010600030101010101" pitchFamily="2" charset="-122"/>
                  <a:cs typeface="Times New Roman" panose="02020603050405020304" pitchFamily="18" charset="0"/>
                </a:rPr>
                <a:t>w(x)</a:t>
              </a:r>
            </a:p>
          </p:txBody>
        </p:sp>
        <p:sp>
          <p:nvSpPr>
            <p:cNvPr id="649220" name="Text Box 4"/>
            <p:cNvSpPr txBox="1">
              <a:spLocks noChangeArrowheads="1"/>
            </p:cNvSpPr>
            <p:nvPr/>
          </p:nvSpPr>
          <p:spPr bwMode="auto">
            <a:xfrm>
              <a:off x="1157441" y="2302391"/>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rtl="0" eaLnBrk="0" hangingPunct="0"/>
              <a:r>
                <a:rPr lang="en-US" altLang="zh-CN" sz="2000">
                  <a:latin typeface="Arial" panose="020B0604020202020204" pitchFamily="34" charset="0"/>
                  <a:ea typeface="宋体" panose="02010600030101010101" pitchFamily="2" charset="-122"/>
                  <a:cs typeface="Times New Roman" panose="02020603050405020304" pitchFamily="18" charset="0"/>
                </a:rPr>
                <a:t>A</a:t>
              </a:r>
            </a:p>
          </p:txBody>
        </p:sp>
        <p:sp>
          <p:nvSpPr>
            <p:cNvPr id="649221" name="Text Box 5"/>
            <p:cNvSpPr txBox="1">
              <a:spLocks noChangeArrowheads="1"/>
            </p:cNvSpPr>
            <p:nvPr/>
          </p:nvSpPr>
          <p:spPr bwMode="auto">
            <a:xfrm>
              <a:off x="1157441" y="3165991"/>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rtl="0" eaLnBrk="0" hangingPunct="0"/>
              <a:r>
                <a:rPr lang="en-US" altLang="zh-CN" sz="2000" dirty="0">
                  <a:latin typeface="Arial" panose="020B0604020202020204" pitchFamily="34" charset="0"/>
                  <a:ea typeface="宋体" panose="02010600030101010101" pitchFamily="2" charset="-122"/>
                  <a:cs typeface="Times New Roman" panose="02020603050405020304" pitchFamily="18" charset="0"/>
                </a:rPr>
                <a:t>B</a:t>
              </a:r>
            </a:p>
          </p:txBody>
        </p:sp>
        <p:sp>
          <p:nvSpPr>
            <p:cNvPr id="649222" name="Line 6"/>
            <p:cNvSpPr>
              <a:spLocks noChangeShapeType="1"/>
            </p:cNvSpPr>
            <p:nvPr/>
          </p:nvSpPr>
          <p:spPr bwMode="auto">
            <a:xfrm>
              <a:off x="1814665" y="2519878"/>
              <a:ext cx="4876800"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9223" name="Line 7"/>
            <p:cNvSpPr>
              <a:spLocks noChangeShapeType="1"/>
            </p:cNvSpPr>
            <p:nvPr/>
          </p:nvSpPr>
          <p:spPr bwMode="auto">
            <a:xfrm>
              <a:off x="1814665" y="3343790"/>
              <a:ext cx="4876800"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9224" name="Line 8"/>
            <p:cNvSpPr>
              <a:spLocks noChangeShapeType="1"/>
            </p:cNvSpPr>
            <p:nvPr/>
          </p:nvSpPr>
          <p:spPr bwMode="auto">
            <a:xfrm>
              <a:off x="4043515" y="2543690"/>
              <a:ext cx="304800" cy="800100"/>
            </a:xfrm>
            <a:prstGeom prst="line">
              <a:avLst/>
            </a:prstGeom>
            <a:noFill/>
            <a:ln w="12700">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9225" name="Text Box 9"/>
            <p:cNvSpPr txBox="1">
              <a:spLocks noChangeArrowheads="1"/>
            </p:cNvSpPr>
            <p:nvPr/>
          </p:nvSpPr>
          <p:spPr bwMode="auto">
            <a:xfrm>
              <a:off x="2290915" y="3318391"/>
              <a:ext cx="381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hangingPunct="0"/>
              <a:r>
                <a:rPr lang="en-US" altLang="zh-CN">
                  <a:solidFill>
                    <a:srgbClr val="FF0000"/>
                  </a:solidFill>
                  <a:latin typeface="Arial" panose="020B0604020202020204" pitchFamily="34" charset="0"/>
                  <a:ea typeface="宋体" panose="02010600030101010101" pitchFamily="2" charset="-122"/>
                  <a:cs typeface="Times New Roman" panose="02020603050405020304" pitchFamily="18" charset="0"/>
                </a:rPr>
                <a:t>r(y)	</a:t>
              </a:r>
              <a:r>
                <a:rPr lang="en-US" altLang="zh-CN">
                  <a:solidFill>
                    <a:srgbClr val="000099"/>
                  </a:solidFill>
                  <a:latin typeface="Arial" panose="020B0604020202020204" pitchFamily="34" charset="0"/>
                  <a:ea typeface="宋体" panose="02010600030101010101" pitchFamily="2" charset="-122"/>
                  <a:cs typeface="Times New Roman" panose="02020603050405020304" pitchFamily="18" charset="0"/>
                </a:rPr>
                <a:t>r(y)	</a:t>
              </a:r>
              <a:r>
                <a:rPr lang="en-US" altLang="zh-CN">
                  <a:solidFill>
                    <a:srgbClr val="008000"/>
                  </a:solidFill>
                  <a:latin typeface="Arial" panose="020B0604020202020204" pitchFamily="34" charset="0"/>
                  <a:ea typeface="宋体" panose="02010600030101010101" pitchFamily="2" charset="-122"/>
                  <a:cs typeface="Times New Roman" panose="02020603050405020304" pitchFamily="18" charset="0"/>
                </a:rPr>
                <a:t>r(y)</a:t>
              </a:r>
            </a:p>
          </p:txBody>
        </p:sp>
        <p:sp>
          <p:nvSpPr>
            <p:cNvPr id="649226" name="Line 10"/>
            <p:cNvSpPr>
              <a:spLocks noChangeShapeType="1"/>
            </p:cNvSpPr>
            <p:nvPr/>
          </p:nvSpPr>
          <p:spPr bwMode="auto">
            <a:xfrm>
              <a:off x="2271865" y="2532578"/>
              <a:ext cx="304800" cy="800100"/>
            </a:xfrm>
            <a:prstGeom prst="line">
              <a:avLst/>
            </a:prstGeom>
            <a:noFill/>
            <a:ln w="12700">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9227" name="Line 11"/>
            <p:cNvSpPr>
              <a:spLocks noChangeShapeType="1"/>
            </p:cNvSpPr>
            <p:nvPr/>
          </p:nvSpPr>
          <p:spPr bwMode="auto">
            <a:xfrm flipV="1">
              <a:off x="2665565" y="2545278"/>
              <a:ext cx="304800" cy="800100"/>
            </a:xfrm>
            <a:prstGeom prst="line">
              <a:avLst/>
            </a:prstGeom>
            <a:noFill/>
            <a:ln w="12700">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9228" name="Line 12"/>
            <p:cNvSpPr>
              <a:spLocks noChangeShapeType="1"/>
            </p:cNvSpPr>
            <p:nvPr/>
          </p:nvSpPr>
          <p:spPr bwMode="auto">
            <a:xfrm>
              <a:off x="3192615" y="2543690"/>
              <a:ext cx="304800" cy="800100"/>
            </a:xfrm>
            <a:prstGeom prst="line">
              <a:avLst/>
            </a:prstGeom>
            <a:noFill/>
            <a:ln w="12700">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9229" name="Line 13"/>
            <p:cNvSpPr>
              <a:spLocks noChangeShapeType="1"/>
            </p:cNvSpPr>
            <p:nvPr/>
          </p:nvSpPr>
          <p:spPr bwMode="auto">
            <a:xfrm flipV="1">
              <a:off x="3586315" y="2556390"/>
              <a:ext cx="304800" cy="800100"/>
            </a:xfrm>
            <a:prstGeom prst="line">
              <a:avLst/>
            </a:prstGeom>
            <a:noFill/>
            <a:ln w="12700">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9230" name="Rectangle 14"/>
            <p:cNvSpPr>
              <a:spLocks noChangeArrowheads="1"/>
            </p:cNvSpPr>
            <p:nvPr/>
          </p:nvSpPr>
          <p:spPr bwMode="auto">
            <a:xfrm>
              <a:off x="7243916" y="2202379"/>
              <a:ext cx="638175" cy="796925"/>
            </a:xfrm>
            <a:prstGeom prst="rect">
              <a:avLst/>
            </a:pr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9231" name="Rectangle 15"/>
            <p:cNvSpPr>
              <a:spLocks noChangeArrowheads="1"/>
            </p:cNvSpPr>
            <p:nvPr/>
          </p:nvSpPr>
          <p:spPr bwMode="auto">
            <a:xfrm>
              <a:off x="7243916" y="2202379"/>
              <a:ext cx="638175" cy="278799"/>
            </a:xfrm>
            <a:prstGeom prst="rect">
              <a:avLst/>
            </a:prstGeom>
            <a:solidFill>
              <a:srgbClr val="FCE7C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9232" name="Text Box 16"/>
            <p:cNvSpPr txBox="1">
              <a:spLocks noChangeArrowheads="1"/>
            </p:cNvSpPr>
            <p:nvPr/>
          </p:nvSpPr>
          <p:spPr bwMode="auto">
            <a:xfrm>
              <a:off x="7426478" y="2124590"/>
              <a:ext cx="27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r>
                <a:rPr lang="en-US" altLang="zh-CN">
                  <a:latin typeface="Arial" panose="020B0604020202020204" pitchFamily="34" charset="0"/>
                  <a:ea typeface="宋体" panose="02010600030101010101" pitchFamily="2" charset="-122"/>
                  <a:cs typeface="Times New Roman" panose="02020603050405020304" pitchFamily="18" charset="0"/>
                </a:rPr>
                <a:t>x</a:t>
              </a:r>
            </a:p>
          </p:txBody>
        </p:sp>
        <p:sp>
          <p:nvSpPr>
            <p:cNvPr id="649233" name="Rectangle 17"/>
            <p:cNvSpPr>
              <a:spLocks noChangeArrowheads="1"/>
            </p:cNvSpPr>
            <p:nvPr/>
          </p:nvSpPr>
          <p:spPr bwMode="auto">
            <a:xfrm>
              <a:off x="7243916" y="2473531"/>
              <a:ext cx="638175" cy="247857"/>
            </a:xfrm>
            <a:prstGeom prst="rect">
              <a:avLst/>
            </a:prstGeom>
            <a:solidFill>
              <a:srgbClr val="FCE7C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9234" name="Text Box 18"/>
            <p:cNvSpPr txBox="1">
              <a:spLocks noChangeArrowheads="1"/>
            </p:cNvSpPr>
            <p:nvPr/>
          </p:nvSpPr>
          <p:spPr bwMode="auto">
            <a:xfrm>
              <a:off x="7426478" y="2383044"/>
              <a:ext cx="27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r>
                <a:rPr lang="en-US" altLang="zh-CN" dirty="0">
                  <a:latin typeface="Arial" panose="020B0604020202020204" pitchFamily="34" charset="0"/>
                  <a:ea typeface="宋体" panose="02010600030101010101" pitchFamily="2" charset="-122"/>
                  <a:cs typeface="Times New Roman" panose="02020603050405020304" pitchFamily="18" charset="0"/>
                </a:rPr>
                <a:t>y</a:t>
              </a:r>
            </a:p>
          </p:txBody>
        </p:sp>
        <p:sp>
          <p:nvSpPr>
            <p:cNvPr id="649236" name="Text Box 20"/>
            <p:cNvSpPr txBox="1">
              <a:spLocks noChangeArrowheads="1"/>
            </p:cNvSpPr>
            <p:nvPr/>
          </p:nvSpPr>
          <p:spPr bwMode="auto">
            <a:xfrm>
              <a:off x="1909915" y="4461391"/>
              <a:ext cx="381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hangingPunct="0"/>
              <a:r>
                <a:rPr lang="en-US" altLang="zh-CN">
                  <a:solidFill>
                    <a:srgbClr val="FF0000"/>
                  </a:solidFill>
                  <a:latin typeface="Arial" panose="020B0604020202020204" pitchFamily="34" charset="0"/>
                  <a:ea typeface="宋体" panose="02010600030101010101" pitchFamily="2" charset="-122"/>
                  <a:cs typeface="Times New Roman" panose="02020603050405020304" pitchFamily="18" charset="0"/>
                </a:rPr>
                <a:t>w(x)	</a:t>
              </a:r>
              <a:r>
                <a:rPr lang="en-US" altLang="zh-CN">
                  <a:solidFill>
                    <a:srgbClr val="000099"/>
                  </a:solidFill>
                  <a:latin typeface="Arial" panose="020B0604020202020204" pitchFamily="34" charset="0"/>
                  <a:ea typeface="宋体" panose="02010600030101010101" pitchFamily="2" charset="-122"/>
                  <a:cs typeface="Times New Roman" panose="02020603050405020304" pitchFamily="18" charset="0"/>
                </a:rPr>
                <a:t>w(x) 	</a:t>
              </a:r>
              <a:r>
                <a:rPr lang="en-US" altLang="zh-CN">
                  <a:solidFill>
                    <a:srgbClr val="008000"/>
                  </a:solidFill>
                  <a:latin typeface="Arial" panose="020B0604020202020204" pitchFamily="34" charset="0"/>
                  <a:ea typeface="宋体" panose="02010600030101010101" pitchFamily="2" charset="-122"/>
                  <a:cs typeface="Times New Roman" panose="02020603050405020304" pitchFamily="18" charset="0"/>
                </a:rPr>
                <a:t>w(x)</a:t>
              </a:r>
            </a:p>
          </p:txBody>
        </p:sp>
        <p:sp>
          <p:nvSpPr>
            <p:cNvPr id="649237" name="Text Box 21"/>
            <p:cNvSpPr txBox="1">
              <a:spLocks noChangeArrowheads="1"/>
            </p:cNvSpPr>
            <p:nvPr/>
          </p:nvSpPr>
          <p:spPr bwMode="auto">
            <a:xfrm>
              <a:off x="1157441" y="4588391"/>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rtl="0" eaLnBrk="0" hangingPunct="0"/>
              <a:r>
                <a:rPr lang="en-US" altLang="zh-CN" sz="2000">
                  <a:latin typeface="Arial" panose="020B0604020202020204" pitchFamily="34" charset="0"/>
                  <a:ea typeface="宋体" panose="02010600030101010101" pitchFamily="2" charset="-122"/>
                  <a:cs typeface="Times New Roman" panose="02020603050405020304" pitchFamily="18" charset="0"/>
                </a:rPr>
                <a:t>A</a:t>
              </a:r>
            </a:p>
          </p:txBody>
        </p:sp>
        <p:sp>
          <p:nvSpPr>
            <p:cNvPr id="649238" name="Text Box 22"/>
            <p:cNvSpPr txBox="1">
              <a:spLocks noChangeArrowheads="1"/>
            </p:cNvSpPr>
            <p:nvPr/>
          </p:nvSpPr>
          <p:spPr bwMode="auto">
            <a:xfrm>
              <a:off x="1157441" y="5451991"/>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rtl="0" eaLnBrk="0" hangingPunct="0"/>
              <a:r>
                <a:rPr lang="en-US" altLang="zh-CN" sz="2000">
                  <a:latin typeface="Arial" panose="020B0604020202020204" pitchFamily="34" charset="0"/>
                  <a:ea typeface="宋体" panose="02010600030101010101" pitchFamily="2" charset="-122"/>
                  <a:cs typeface="Times New Roman" panose="02020603050405020304" pitchFamily="18" charset="0"/>
                </a:rPr>
                <a:t>B</a:t>
              </a:r>
            </a:p>
          </p:txBody>
        </p:sp>
        <p:sp>
          <p:nvSpPr>
            <p:cNvPr id="649239" name="Line 23"/>
            <p:cNvSpPr>
              <a:spLocks noChangeShapeType="1"/>
            </p:cNvSpPr>
            <p:nvPr/>
          </p:nvSpPr>
          <p:spPr bwMode="auto">
            <a:xfrm>
              <a:off x="1814665" y="4805878"/>
              <a:ext cx="4876800"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9240" name="Line 24"/>
            <p:cNvSpPr>
              <a:spLocks noChangeShapeType="1"/>
            </p:cNvSpPr>
            <p:nvPr/>
          </p:nvSpPr>
          <p:spPr bwMode="auto">
            <a:xfrm>
              <a:off x="1814665" y="5629790"/>
              <a:ext cx="4876800"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9241" name="Text Box 25"/>
            <p:cNvSpPr txBox="1">
              <a:spLocks noChangeArrowheads="1"/>
            </p:cNvSpPr>
            <p:nvPr/>
          </p:nvSpPr>
          <p:spPr bwMode="auto">
            <a:xfrm>
              <a:off x="1986115" y="5604391"/>
              <a:ext cx="381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hangingPunct="0"/>
              <a:r>
                <a:rPr lang="en-US" altLang="zh-CN">
                  <a:solidFill>
                    <a:srgbClr val="FF0000"/>
                  </a:solidFill>
                  <a:latin typeface="Arial" panose="020B0604020202020204" pitchFamily="34" charset="0"/>
                  <a:ea typeface="宋体" panose="02010600030101010101" pitchFamily="2" charset="-122"/>
                  <a:cs typeface="Times New Roman" panose="02020603050405020304" pitchFamily="18" charset="0"/>
                </a:rPr>
                <a:t>r(y)	</a:t>
              </a:r>
              <a:r>
                <a:rPr lang="en-US" altLang="zh-CN">
                  <a:solidFill>
                    <a:srgbClr val="000099"/>
                  </a:solidFill>
                  <a:latin typeface="Arial" panose="020B0604020202020204" pitchFamily="34" charset="0"/>
                  <a:ea typeface="宋体" panose="02010600030101010101" pitchFamily="2" charset="-122"/>
                  <a:cs typeface="Times New Roman" panose="02020603050405020304" pitchFamily="18" charset="0"/>
                </a:rPr>
                <a:t>r(y)	</a:t>
              </a:r>
              <a:r>
                <a:rPr lang="en-US" altLang="zh-CN">
                  <a:solidFill>
                    <a:srgbClr val="008000"/>
                  </a:solidFill>
                  <a:latin typeface="Arial" panose="020B0604020202020204" pitchFamily="34" charset="0"/>
                  <a:ea typeface="宋体" panose="02010600030101010101" pitchFamily="2" charset="-122"/>
                  <a:cs typeface="Times New Roman" panose="02020603050405020304" pitchFamily="18" charset="0"/>
                </a:rPr>
                <a:t>r(y)</a:t>
              </a:r>
            </a:p>
          </p:txBody>
        </p:sp>
        <p:sp>
          <p:nvSpPr>
            <p:cNvPr id="649242" name="Rectangle 26"/>
            <p:cNvSpPr>
              <a:spLocks noChangeArrowheads="1"/>
            </p:cNvSpPr>
            <p:nvPr/>
          </p:nvSpPr>
          <p:spPr bwMode="auto">
            <a:xfrm>
              <a:off x="7243916" y="4488379"/>
              <a:ext cx="638175" cy="796925"/>
            </a:xfrm>
            <a:prstGeom prst="rect">
              <a:avLst/>
            </a:pr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9243" name="Rectangle 27"/>
            <p:cNvSpPr>
              <a:spLocks noChangeArrowheads="1"/>
            </p:cNvSpPr>
            <p:nvPr/>
          </p:nvSpPr>
          <p:spPr bwMode="auto">
            <a:xfrm>
              <a:off x="7243916" y="4488379"/>
              <a:ext cx="638175" cy="291543"/>
            </a:xfrm>
            <a:prstGeom prst="rect">
              <a:avLst/>
            </a:prstGeom>
            <a:solidFill>
              <a:srgbClr val="FCE7C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9244" name="Text Box 28"/>
            <p:cNvSpPr txBox="1">
              <a:spLocks noChangeArrowheads="1"/>
            </p:cNvSpPr>
            <p:nvPr/>
          </p:nvSpPr>
          <p:spPr bwMode="auto">
            <a:xfrm>
              <a:off x="7426478" y="4410590"/>
              <a:ext cx="27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r>
                <a:rPr lang="en-US" altLang="zh-CN">
                  <a:latin typeface="Arial" panose="020B0604020202020204" pitchFamily="34" charset="0"/>
                  <a:ea typeface="宋体" panose="02010600030101010101" pitchFamily="2" charset="-122"/>
                  <a:cs typeface="Times New Roman" panose="02020603050405020304" pitchFamily="18" charset="0"/>
                </a:rPr>
                <a:t>x</a:t>
              </a:r>
            </a:p>
          </p:txBody>
        </p:sp>
        <p:sp>
          <p:nvSpPr>
            <p:cNvPr id="649245" name="Text Box 29"/>
            <p:cNvSpPr txBox="1">
              <a:spLocks noChangeArrowheads="1"/>
            </p:cNvSpPr>
            <p:nvPr/>
          </p:nvSpPr>
          <p:spPr bwMode="auto">
            <a:xfrm>
              <a:off x="8055263" y="4344213"/>
              <a:ext cx="8146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rtl="0" eaLnBrk="0" hangingPunct="0"/>
              <a:r>
                <a:rPr lang="zh-CN" altLang="en-US" sz="2400" b="1" dirty="0">
                  <a:ea typeface="SimHei" panose="02010609060101010101" pitchFamily="49" charset="-122"/>
                  <a:cs typeface="Times New Roman" panose="02020603050405020304" pitchFamily="18" charset="0"/>
                </a:rPr>
                <a:t>块</a:t>
              </a:r>
              <a:r>
                <a:rPr lang="en-US" altLang="zh-CN" sz="2400" b="1" dirty="0">
                  <a:ea typeface="SimHei" panose="02010609060101010101" pitchFamily="49" charset="-122"/>
                  <a:cs typeface="Times New Roman" panose="02020603050405020304" pitchFamily="18" charset="0"/>
                </a:rPr>
                <a:t>p1</a:t>
              </a:r>
            </a:p>
          </p:txBody>
        </p:sp>
        <p:grpSp>
          <p:nvGrpSpPr>
            <p:cNvPr id="2" name="组合 1"/>
            <p:cNvGrpSpPr/>
            <p:nvPr/>
          </p:nvGrpSpPr>
          <p:grpSpPr>
            <a:xfrm>
              <a:off x="7208785" y="5411509"/>
              <a:ext cx="638175" cy="874714"/>
              <a:chOff x="9647239" y="4800600"/>
              <a:chExt cx="638175" cy="874714"/>
            </a:xfrm>
          </p:grpSpPr>
          <p:sp>
            <p:nvSpPr>
              <p:cNvPr id="649246" name="Rectangle 30"/>
              <p:cNvSpPr>
                <a:spLocks noChangeArrowheads="1"/>
              </p:cNvSpPr>
              <p:nvPr/>
            </p:nvSpPr>
            <p:spPr bwMode="auto">
              <a:xfrm>
                <a:off x="9647239" y="4878389"/>
                <a:ext cx="638175" cy="796925"/>
              </a:xfrm>
              <a:prstGeom prst="rect">
                <a:avLst/>
              </a:pr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9247" name="Rectangle 31"/>
              <p:cNvSpPr>
                <a:spLocks noChangeArrowheads="1"/>
              </p:cNvSpPr>
              <p:nvPr/>
            </p:nvSpPr>
            <p:spPr bwMode="auto">
              <a:xfrm>
                <a:off x="9647239" y="4878389"/>
                <a:ext cx="638175" cy="278844"/>
              </a:xfrm>
              <a:prstGeom prst="rect">
                <a:avLst/>
              </a:prstGeom>
              <a:solidFill>
                <a:srgbClr val="FCE7C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9248" name="Text Box 32"/>
              <p:cNvSpPr txBox="1">
                <a:spLocks noChangeArrowheads="1"/>
              </p:cNvSpPr>
              <p:nvPr/>
            </p:nvSpPr>
            <p:spPr bwMode="auto">
              <a:xfrm>
                <a:off x="9829800" y="4800600"/>
                <a:ext cx="273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r>
                  <a:rPr lang="en-US" altLang="zh-CN" dirty="0">
                    <a:latin typeface="Arial" panose="020B0604020202020204" pitchFamily="34" charset="0"/>
                    <a:ea typeface="宋体" panose="02010600030101010101" pitchFamily="2" charset="-122"/>
                    <a:cs typeface="Times New Roman" panose="02020603050405020304" pitchFamily="18" charset="0"/>
                  </a:rPr>
                  <a:t>y</a:t>
                </a:r>
              </a:p>
            </p:txBody>
          </p:sp>
        </p:grpSp>
        <p:sp>
          <p:nvSpPr>
            <p:cNvPr id="649250" name="Text Box 34"/>
            <p:cNvSpPr txBox="1">
              <a:spLocks noChangeArrowheads="1"/>
            </p:cNvSpPr>
            <p:nvPr/>
          </p:nvSpPr>
          <p:spPr bwMode="auto">
            <a:xfrm>
              <a:off x="2117878" y="2937390"/>
              <a:ext cx="3032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rtl="0" eaLnBrk="0" hangingPunct="0"/>
              <a:r>
                <a:rPr lang="en-US" altLang="zh-CN" sz="1000" b="1">
                  <a:latin typeface="Arial" panose="020B0604020202020204" pitchFamily="34" charset="0"/>
                  <a:ea typeface="宋体" panose="02010600030101010101" pitchFamily="2" charset="-122"/>
                  <a:cs typeface="Times New Roman" panose="02020603050405020304" pitchFamily="18" charset="0"/>
                </a:rPr>
                <a:t> </a:t>
              </a:r>
              <a:r>
                <a:rPr lang="en-US" altLang="zh-CN" sz="1200" i="1">
                  <a:latin typeface="Arial" panose="020B0604020202020204" pitchFamily="34" charset="0"/>
                  <a:ea typeface="宋体" panose="02010600030101010101" pitchFamily="2" charset="-122"/>
                  <a:cs typeface="Times New Roman" panose="02020603050405020304" pitchFamily="18" charset="0"/>
                </a:rPr>
                <a:t>p</a:t>
              </a:r>
            </a:p>
          </p:txBody>
        </p:sp>
        <p:sp>
          <p:nvSpPr>
            <p:cNvPr id="649251" name="Text Box 35"/>
            <p:cNvSpPr txBox="1">
              <a:spLocks noChangeArrowheads="1"/>
            </p:cNvSpPr>
            <p:nvPr/>
          </p:nvSpPr>
          <p:spPr bwMode="auto">
            <a:xfrm>
              <a:off x="2549678" y="2619890"/>
              <a:ext cx="3032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rtl="0" eaLnBrk="0" hangingPunct="0"/>
              <a:r>
                <a:rPr lang="en-US" altLang="zh-CN" sz="1000" b="1">
                  <a:latin typeface="Arial" panose="020B0604020202020204" pitchFamily="34" charset="0"/>
                  <a:ea typeface="宋体" panose="02010600030101010101" pitchFamily="2" charset="-122"/>
                  <a:cs typeface="Times New Roman" panose="02020603050405020304" pitchFamily="18" charset="0"/>
                </a:rPr>
                <a:t> </a:t>
              </a:r>
              <a:r>
                <a:rPr lang="en-US" altLang="zh-CN" sz="1200" i="1">
                  <a:latin typeface="Arial" panose="020B0604020202020204" pitchFamily="34" charset="0"/>
                  <a:ea typeface="宋体" panose="02010600030101010101" pitchFamily="2" charset="-122"/>
                  <a:cs typeface="Times New Roman" panose="02020603050405020304" pitchFamily="18" charset="0"/>
                </a:rPr>
                <a:t>p</a:t>
              </a:r>
            </a:p>
          </p:txBody>
        </p:sp>
        <p:sp>
          <p:nvSpPr>
            <p:cNvPr id="649252" name="Text Box 36"/>
            <p:cNvSpPr txBox="1">
              <a:spLocks noChangeArrowheads="1"/>
            </p:cNvSpPr>
            <p:nvPr/>
          </p:nvSpPr>
          <p:spPr bwMode="auto">
            <a:xfrm>
              <a:off x="3121178" y="2950090"/>
              <a:ext cx="3032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r>
                <a:rPr lang="en-US" altLang="zh-CN" sz="1000" b="1">
                  <a:latin typeface="Arial" panose="020B0604020202020204" pitchFamily="34" charset="0"/>
                  <a:ea typeface="宋体" panose="02010600030101010101" pitchFamily="2" charset="-122"/>
                  <a:cs typeface="Times New Roman" panose="02020603050405020304" pitchFamily="18" charset="0"/>
                </a:rPr>
                <a:t> </a:t>
              </a:r>
              <a:r>
                <a:rPr lang="en-US" altLang="zh-CN" sz="1200" i="1">
                  <a:latin typeface="Arial" panose="020B0604020202020204" pitchFamily="34" charset="0"/>
                  <a:ea typeface="宋体" panose="02010600030101010101" pitchFamily="2" charset="-122"/>
                  <a:cs typeface="Times New Roman" panose="02020603050405020304" pitchFamily="18" charset="0"/>
                </a:rPr>
                <a:t>p</a:t>
              </a:r>
            </a:p>
          </p:txBody>
        </p:sp>
        <p:sp>
          <p:nvSpPr>
            <p:cNvPr id="649253" name="Text Box 37"/>
            <p:cNvSpPr txBox="1">
              <a:spLocks noChangeArrowheads="1"/>
            </p:cNvSpPr>
            <p:nvPr/>
          </p:nvSpPr>
          <p:spPr bwMode="auto">
            <a:xfrm>
              <a:off x="3502178" y="2670690"/>
              <a:ext cx="3032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rtl="0" eaLnBrk="0" hangingPunct="0"/>
              <a:r>
                <a:rPr lang="en-US" altLang="zh-CN" sz="1000" b="1">
                  <a:latin typeface="Arial" panose="020B0604020202020204" pitchFamily="34" charset="0"/>
                  <a:ea typeface="宋体" panose="02010600030101010101" pitchFamily="2" charset="-122"/>
                  <a:cs typeface="Times New Roman" panose="02020603050405020304" pitchFamily="18" charset="0"/>
                </a:rPr>
                <a:t> </a:t>
              </a:r>
              <a:r>
                <a:rPr lang="en-US" altLang="zh-CN" sz="1200" i="1">
                  <a:latin typeface="Arial" panose="020B0604020202020204" pitchFamily="34" charset="0"/>
                  <a:ea typeface="宋体" panose="02010600030101010101" pitchFamily="2" charset="-122"/>
                  <a:cs typeface="Times New Roman" panose="02020603050405020304" pitchFamily="18" charset="0"/>
                </a:rPr>
                <a:t>p</a:t>
              </a:r>
            </a:p>
          </p:txBody>
        </p:sp>
        <p:sp>
          <p:nvSpPr>
            <p:cNvPr id="649254" name="Text Box 38"/>
            <p:cNvSpPr txBox="1">
              <a:spLocks noChangeArrowheads="1"/>
            </p:cNvSpPr>
            <p:nvPr/>
          </p:nvSpPr>
          <p:spPr bwMode="auto">
            <a:xfrm>
              <a:off x="3984778" y="2962790"/>
              <a:ext cx="3032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rtl="0" eaLnBrk="0" hangingPunct="0"/>
              <a:r>
                <a:rPr lang="en-US" altLang="zh-CN" sz="1000" b="1">
                  <a:latin typeface="Arial" panose="020B0604020202020204" pitchFamily="34" charset="0"/>
                  <a:ea typeface="宋体" panose="02010600030101010101" pitchFamily="2" charset="-122"/>
                  <a:cs typeface="Times New Roman" panose="02020603050405020304" pitchFamily="18" charset="0"/>
                </a:rPr>
                <a:t> </a:t>
              </a:r>
              <a:r>
                <a:rPr lang="en-US" altLang="zh-CN" sz="1200" i="1">
                  <a:latin typeface="Arial" panose="020B0604020202020204" pitchFamily="34" charset="0"/>
                  <a:ea typeface="宋体" panose="02010600030101010101" pitchFamily="2" charset="-122"/>
                  <a:cs typeface="Times New Roman" panose="02020603050405020304" pitchFamily="18" charset="0"/>
                </a:rPr>
                <a:t>p</a:t>
              </a:r>
            </a:p>
          </p:txBody>
        </p:sp>
        <p:sp>
          <p:nvSpPr>
            <p:cNvPr id="41" name="Text Box 29"/>
            <p:cNvSpPr txBox="1">
              <a:spLocks noChangeArrowheads="1"/>
            </p:cNvSpPr>
            <p:nvPr/>
          </p:nvSpPr>
          <p:spPr bwMode="auto">
            <a:xfrm>
              <a:off x="8123371" y="5556806"/>
              <a:ext cx="8146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rtl="0" eaLnBrk="0" hangingPunct="0"/>
              <a:r>
                <a:rPr lang="zh-CN" altLang="en-US" sz="2400" b="1" dirty="0">
                  <a:ea typeface="SimHei" panose="02010609060101010101" pitchFamily="49" charset="-122"/>
                  <a:cs typeface="Times New Roman" panose="02020603050405020304" pitchFamily="18" charset="0"/>
                </a:rPr>
                <a:t>块</a:t>
              </a:r>
              <a:r>
                <a:rPr lang="en-US" altLang="zh-CN" sz="2400" b="1" dirty="0">
                  <a:ea typeface="SimHei" panose="02010609060101010101" pitchFamily="49" charset="-122"/>
                  <a:cs typeface="Times New Roman" panose="02020603050405020304" pitchFamily="18" charset="0"/>
                </a:rPr>
                <a:t>p2</a:t>
              </a:r>
            </a:p>
          </p:txBody>
        </p:sp>
        <p:sp>
          <p:nvSpPr>
            <p:cNvPr id="42" name="Text Box 29"/>
            <p:cNvSpPr txBox="1">
              <a:spLocks noChangeArrowheads="1"/>
            </p:cNvSpPr>
            <p:nvPr/>
          </p:nvSpPr>
          <p:spPr bwMode="auto">
            <a:xfrm>
              <a:off x="7959889" y="2351858"/>
              <a:ext cx="6591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rtl="0" eaLnBrk="0" hangingPunct="0"/>
              <a:r>
                <a:rPr lang="zh-CN" altLang="en-US" sz="2400" b="1" dirty="0">
                  <a:ea typeface="SimHei" panose="02010609060101010101" pitchFamily="49" charset="-122"/>
                  <a:cs typeface="Times New Roman" panose="02020603050405020304" pitchFamily="18" charset="0"/>
                </a:rPr>
                <a:t>块</a:t>
              </a:r>
              <a:r>
                <a:rPr lang="en-US" altLang="zh-CN" sz="2400" b="1" dirty="0">
                  <a:ea typeface="SimHei" panose="02010609060101010101" pitchFamily="49" charset="-122"/>
                  <a:cs typeface="Times New Roman" panose="02020603050405020304" pitchFamily="18" charset="0"/>
                </a:rPr>
                <a:t>p</a:t>
              </a:r>
            </a:p>
          </p:txBody>
        </p:sp>
      </p:grpSp>
      <p:sp>
        <p:nvSpPr>
          <p:cNvPr id="4" name="矩形 3"/>
          <p:cNvSpPr/>
          <p:nvPr/>
        </p:nvSpPr>
        <p:spPr>
          <a:xfrm>
            <a:off x="8782665" y="2412808"/>
            <a:ext cx="2127949" cy="1384995"/>
          </a:xfrm>
          <a:prstGeom prst="rect">
            <a:avLst/>
          </a:prstGeom>
        </p:spPr>
        <p:txBody>
          <a:bodyPr wrap="square">
            <a:spAutoFit/>
          </a:bodyPr>
          <a:lstStyle/>
          <a:p>
            <a:r>
              <a:rPr lang="zh-CN" altLang="en-US" sz="2800" dirty="0">
                <a:latin typeface="SimHei" panose="02010609060101010101" pitchFamily="49" charset="-122"/>
                <a:ea typeface="SimHei" panose="02010609060101010101" pitchFamily="49" charset="-122"/>
              </a:rPr>
              <a:t>块越大，伪共享出现的可能性越大</a:t>
            </a:r>
          </a:p>
        </p:txBody>
      </p:sp>
    </p:spTree>
    <p:extLst>
      <p:ext uri="{BB962C8B-B14F-4D97-AF65-F5344CB8AC3E}">
        <p14:creationId xmlns:p14="http://schemas.microsoft.com/office/powerpoint/2010/main" val="423310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pPr>
              <a:lnSpc>
                <a:spcPct val="100000"/>
              </a:lnSpc>
            </a:pPr>
            <a:r>
              <a:rPr lang="zh-CN" altLang="en-US" sz="4800" b="1" dirty="0">
                <a:solidFill>
                  <a:srgbClr val="2826F5"/>
                </a:solidFill>
              </a:rPr>
              <a:t>如何选择粒度大小</a:t>
            </a:r>
            <a:endParaRPr lang="en-IN" sz="4800" b="1" dirty="0">
              <a:solidFill>
                <a:srgbClr val="2826F5"/>
              </a:solidFill>
            </a:endParaRPr>
          </a:p>
        </p:txBody>
      </p:sp>
      <p:sp>
        <p:nvSpPr>
          <p:cNvPr id="4" name="Content Placeholder 3"/>
          <p:cNvSpPr>
            <a:spLocks noGrp="1"/>
          </p:cNvSpPr>
          <p:nvPr>
            <p:ph idx="1"/>
          </p:nvPr>
        </p:nvSpPr>
        <p:spPr>
          <a:xfrm>
            <a:off x="164432" y="1166018"/>
            <a:ext cx="11770894" cy="3959435"/>
          </a:xfrm>
        </p:spPr>
        <p:txBody>
          <a:bodyPr>
            <a:normAutofit/>
          </a:bodyPr>
          <a:lstStyle/>
          <a:p>
            <a:pPr marL="514350" indent="-457200" algn="just">
              <a:lnSpc>
                <a:spcPct val="150000"/>
              </a:lnSpc>
              <a:buClr>
                <a:schemeClr val="tx1"/>
              </a:buClr>
            </a:pPr>
            <a:r>
              <a:rPr lang="zh-CN" altLang="en-US" dirty="0"/>
              <a:t>设置块大小为页大小</a:t>
            </a:r>
            <a:endParaRPr lang="en-US" altLang="zh-CN" dirty="0"/>
          </a:p>
          <a:p>
            <a:pPr marL="514350" indent="-457200" algn="just">
              <a:lnSpc>
                <a:spcPct val="150000"/>
              </a:lnSpc>
              <a:buClr>
                <a:schemeClr val="tx1"/>
              </a:buClr>
            </a:pPr>
            <a:r>
              <a:rPr lang="zh-CN" altLang="en-US" dirty="0"/>
              <a:t>优点</a:t>
            </a:r>
          </a:p>
          <a:p>
            <a:pPr marL="971550" lvl="1" indent="-457200" algn="just">
              <a:lnSpc>
                <a:spcPct val="150000"/>
              </a:lnSpc>
              <a:buClr>
                <a:schemeClr val="tx1"/>
              </a:buClr>
            </a:pPr>
            <a:r>
              <a:rPr lang="zh-CN" altLang="en-US" dirty="0"/>
              <a:t>允许使用现有的缺页机制触发</a:t>
            </a:r>
            <a:r>
              <a:rPr lang="en-US" altLang="zh-CN" dirty="0"/>
              <a:t>DSM page fault</a:t>
            </a:r>
          </a:p>
          <a:p>
            <a:pPr marL="971550" lvl="1" indent="-457200" algn="just">
              <a:lnSpc>
                <a:spcPct val="150000"/>
              </a:lnSpc>
              <a:buClr>
                <a:schemeClr val="tx1"/>
              </a:buClr>
            </a:pPr>
            <a:r>
              <a:rPr lang="zh-CN" altLang="en-US" dirty="0"/>
              <a:t>允许访问权控制</a:t>
            </a:r>
            <a:endParaRPr lang="en-US" altLang="zh-CN" dirty="0"/>
          </a:p>
          <a:p>
            <a:pPr marL="971550" lvl="1" indent="-457200" algn="just">
              <a:lnSpc>
                <a:spcPct val="150000"/>
              </a:lnSpc>
              <a:buClr>
                <a:schemeClr val="tx1"/>
              </a:buClr>
            </a:pPr>
            <a:r>
              <a:rPr lang="zh-CN" altLang="en-US" dirty="0"/>
              <a:t>当网络缺页时，不会引发额外的通信开销</a:t>
            </a:r>
            <a:endParaRPr lang="en-US" sz="2300" dirty="0"/>
          </a:p>
        </p:txBody>
      </p:sp>
    </p:spTree>
    <p:extLst>
      <p:ext uri="{BB962C8B-B14F-4D97-AF65-F5344CB8AC3E}">
        <p14:creationId xmlns:p14="http://schemas.microsoft.com/office/powerpoint/2010/main" val="29013366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800" b="1" dirty="0">
                <a:solidFill>
                  <a:srgbClr val="2826F5"/>
                </a:solidFill>
              </a:rPr>
              <a:t>共享内存结构</a:t>
            </a:r>
            <a:endParaRPr lang="en-IN" sz="4800" b="1" dirty="0">
              <a:solidFill>
                <a:srgbClr val="2826F5"/>
              </a:solidFill>
            </a:endParaRPr>
          </a:p>
        </p:txBody>
      </p:sp>
      <p:sp>
        <p:nvSpPr>
          <p:cNvPr id="4" name="Content Placeholder 3"/>
          <p:cNvSpPr>
            <a:spLocks noGrp="1"/>
          </p:cNvSpPr>
          <p:nvPr>
            <p:ph idx="1"/>
          </p:nvPr>
        </p:nvSpPr>
        <p:spPr>
          <a:xfrm>
            <a:off x="188493" y="1166018"/>
            <a:ext cx="11782927" cy="4525963"/>
          </a:xfrm>
        </p:spPr>
        <p:txBody>
          <a:bodyPr>
            <a:normAutofit/>
          </a:bodyPr>
          <a:lstStyle/>
          <a:p>
            <a:pPr algn="just">
              <a:lnSpc>
                <a:spcPct val="150000"/>
              </a:lnSpc>
            </a:pPr>
            <a:r>
              <a:rPr lang="zh-CN" altLang="en-US" dirty="0"/>
              <a:t>结构是指共享内存的抽象视图</a:t>
            </a:r>
            <a:endParaRPr lang="en-US" dirty="0"/>
          </a:p>
          <a:p>
            <a:pPr algn="just">
              <a:lnSpc>
                <a:spcPct val="150000"/>
              </a:lnSpc>
            </a:pPr>
            <a:r>
              <a:rPr lang="zh-CN" altLang="en-US" dirty="0"/>
              <a:t>无结构</a:t>
            </a:r>
            <a:endParaRPr lang="en-US" altLang="zh-CN" dirty="0"/>
          </a:p>
          <a:p>
            <a:pPr lvl="1" algn="just">
              <a:lnSpc>
                <a:spcPct val="150000"/>
              </a:lnSpc>
            </a:pPr>
            <a:r>
              <a:rPr lang="zh-CN" altLang="en-US" dirty="0"/>
              <a:t>字（</a:t>
            </a:r>
            <a:r>
              <a:rPr lang="en-US" dirty="0"/>
              <a:t>words</a:t>
            </a:r>
            <a:r>
              <a:rPr lang="zh-CN" altLang="en-US" dirty="0"/>
              <a:t>）的线性阵列</a:t>
            </a:r>
            <a:endParaRPr lang="en-US" dirty="0"/>
          </a:p>
          <a:p>
            <a:pPr lvl="1" algn="just">
              <a:lnSpc>
                <a:spcPct val="150000"/>
              </a:lnSpc>
            </a:pPr>
            <a:r>
              <a:rPr lang="zh-CN" altLang="en-US" dirty="0"/>
              <a:t>可以选择任意大小的页，块大小固定</a:t>
            </a:r>
            <a:endParaRPr lang="en-US" altLang="zh-CN" dirty="0"/>
          </a:p>
          <a:p>
            <a:pPr lvl="1" algn="just">
              <a:lnSpc>
                <a:spcPct val="150000"/>
              </a:lnSpc>
            </a:pPr>
            <a:r>
              <a:rPr lang="zh-CN" altLang="en-US" dirty="0"/>
              <a:t>优点：简单、容易实现</a:t>
            </a:r>
            <a:endParaRPr lang="en-US" sz="2600" dirty="0"/>
          </a:p>
        </p:txBody>
      </p:sp>
    </p:spTree>
    <p:extLst>
      <p:ext uri="{BB962C8B-B14F-4D97-AF65-F5344CB8AC3E}">
        <p14:creationId xmlns:p14="http://schemas.microsoft.com/office/powerpoint/2010/main" val="37521254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CN" altLang="en-US" sz="4800" b="1" dirty="0">
                <a:solidFill>
                  <a:srgbClr val="2826F5"/>
                </a:solidFill>
              </a:rPr>
              <a:t>共享内存结构</a:t>
            </a:r>
            <a:endParaRPr lang="en-IN" sz="4800" b="1" dirty="0">
              <a:solidFill>
                <a:srgbClr val="2826F5"/>
              </a:solidFill>
            </a:endParaRPr>
          </a:p>
        </p:txBody>
      </p:sp>
      <p:sp>
        <p:nvSpPr>
          <p:cNvPr id="4" name="Content Placeholder 3"/>
          <p:cNvSpPr>
            <a:spLocks noGrp="1"/>
          </p:cNvSpPr>
          <p:nvPr>
            <p:ph idx="1"/>
          </p:nvPr>
        </p:nvSpPr>
        <p:spPr>
          <a:xfrm>
            <a:off x="104273" y="1166018"/>
            <a:ext cx="11987464" cy="4525963"/>
          </a:xfrm>
        </p:spPr>
        <p:txBody>
          <a:bodyPr>
            <a:normAutofit/>
          </a:bodyPr>
          <a:lstStyle/>
          <a:p>
            <a:pPr marL="514350" indent="-457200" algn="just">
              <a:lnSpc>
                <a:spcPct val="124000"/>
              </a:lnSpc>
              <a:spcBef>
                <a:spcPts val="576"/>
              </a:spcBef>
              <a:buClr>
                <a:schemeClr val="tx1"/>
              </a:buClr>
            </a:pPr>
            <a:r>
              <a:rPr lang="zh-CN" altLang="en-US" dirty="0"/>
              <a:t>根据数据类型组织</a:t>
            </a:r>
          </a:p>
          <a:p>
            <a:pPr marL="857250" lvl="1" indent="-457200" algn="just">
              <a:lnSpc>
                <a:spcPct val="124000"/>
              </a:lnSpc>
              <a:spcBef>
                <a:spcPts val="576"/>
              </a:spcBef>
              <a:buClr>
                <a:schemeClr val="tx1"/>
              </a:buClr>
            </a:pPr>
            <a:r>
              <a:rPr lang="zh-CN" altLang="en-US" sz="2800" dirty="0"/>
              <a:t>共享内存空间可以组织成变量的集合</a:t>
            </a:r>
            <a:endParaRPr lang="en-US" sz="2800" dirty="0"/>
          </a:p>
          <a:p>
            <a:pPr marL="857250" lvl="1" indent="-457200" algn="just">
              <a:lnSpc>
                <a:spcPct val="124000"/>
              </a:lnSpc>
              <a:spcBef>
                <a:spcPts val="576"/>
              </a:spcBef>
              <a:buClr>
                <a:schemeClr val="tx1"/>
              </a:buClr>
            </a:pPr>
            <a:r>
              <a:rPr lang="zh-CN" altLang="en-US" sz="2800" dirty="0"/>
              <a:t>粒度是单个</a:t>
            </a:r>
            <a:r>
              <a:rPr lang="en-US" sz="2800" dirty="0">
                <a:solidFill>
                  <a:srgbClr val="FF0000"/>
                </a:solidFill>
              </a:rPr>
              <a:t>object</a:t>
            </a:r>
            <a:r>
              <a:rPr lang="zh-CN" altLang="en-US" sz="2800" dirty="0">
                <a:solidFill>
                  <a:srgbClr val="FF0000"/>
                </a:solidFill>
              </a:rPr>
              <a:t>或</a:t>
            </a:r>
            <a:r>
              <a:rPr lang="en-US" sz="2800" dirty="0">
                <a:solidFill>
                  <a:srgbClr val="FF0000"/>
                </a:solidFill>
              </a:rPr>
              <a:t>variable</a:t>
            </a:r>
          </a:p>
          <a:p>
            <a:pPr marL="857250" lvl="1" indent="-457200" algn="just">
              <a:lnSpc>
                <a:spcPct val="124000"/>
              </a:lnSpc>
              <a:spcBef>
                <a:spcPts val="576"/>
              </a:spcBef>
              <a:buClr>
                <a:schemeClr val="tx1"/>
              </a:buClr>
            </a:pPr>
            <a:r>
              <a:rPr lang="en-US" altLang="zh-CN" sz="2800" dirty="0"/>
              <a:t>DSM</a:t>
            </a:r>
            <a:r>
              <a:rPr lang="zh-CN" altLang="en-US" sz="2800" dirty="0"/>
              <a:t>系统采用</a:t>
            </a:r>
            <a:r>
              <a:rPr lang="en-US" altLang="zh-CN" sz="2800" dirty="0">
                <a:solidFill>
                  <a:srgbClr val="FF0000"/>
                </a:solidFill>
              </a:rPr>
              <a:t>variable grain (block) size</a:t>
            </a:r>
            <a:r>
              <a:rPr lang="en-US" altLang="zh-CN" sz="2800" b="1" dirty="0"/>
              <a:t> </a:t>
            </a:r>
            <a:r>
              <a:rPr lang="zh-CN" altLang="en-US" sz="2800" b="1" dirty="0"/>
              <a:t>去匹配应用存取的</a:t>
            </a:r>
            <a:r>
              <a:rPr lang="en-US" altLang="zh-CN" sz="2800" dirty="0"/>
              <a:t>object/variable</a:t>
            </a:r>
            <a:r>
              <a:rPr lang="zh-CN" altLang="en-US" sz="2800" dirty="0"/>
              <a:t>的大小</a:t>
            </a:r>
            <a:endParaRPr lang="en-US" sz="2800" dirty="0">
              <a:solidFill>
                <a:srgbClr val="FF0000"/>
              </a:solidFill>
            </a:endParaRPr>
          </a:p>
        </p:txBody>
      </p:sp>
    </p:spTree>
    <p:extLst>
      <p:ext uri="{BB962C8B-B14F-4D97-AF65-F5344CB8AC3E}">
        <p14:creationId xmlns:p14="http://schemas.microsoft.com/office/powerpoint/2010/main" val="27433080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CN" altLang="en-US" sz="4800" b="1" dirty="0">
                <a:solidFill>
                  <a:srgbClr val="2826F5"/>
                </a:solidFill>
              </a:rPr>
              <a:t>共享内存结构</a:t>
            </a:r>
            <a:endParaRPr lang="en-IN" sz="4800" b="1" dirty="0">
              <a:solidFill>
                <a:srgbClr val="2826F5"/>
              </a:solidFill>
            </a:endParaRPr>
          </a:p>
        </p:txBody>
      </p:sp>
      <p:sp>
        <p:nvSpPr>
          <p:cNvPr id="4" name="Content Placeholder 3"/>
          <p:cNvSpPr>
            <a:spLocks noGrp="1"/>
          </p:cNvSpPr>
          <p:nvPr>
            <p:ph idx="1"/>
          </p:nvPr>
        </p:nvSpPr>
        <p:spPr>
          <a:xfrm>
            <a:off x="144379" y="1166018"/>
            <a:ext cx="11778916" cy="4525963"/>
          </a:xfrm>
        </p:spPr>
        <p:txBody>
          <a:bodyPr>
            <a:normAutofit/>
          </a:bodyPr>
          <a:lstStyle/>
          <a:p>
            <a:pPr marL="514350" indent="-457200" algn="just">
              <a:buClr>
                <a:schemeClr val="tx1"/>
              </a:buClr>
            </a:pPr>
            <a:r>
              <a:rPr lang="zh-CN" altLang="en-US" dirty="0"/>
              <a:t>组织成数据库</a:t>
            </a:r>
          </a:p>
          <a:p>
            <a:pPr marL="857250" lvl="1" indent="-457200" algn="just">
              <a:lnSpc>
                <a:spcPct val="150000"/>
              </a:lnSpc>
              <a:buClr>
                <a:schemeClr val="tx1"/>
              </a:buClr>
            </a:pPr>
            <a:r>
              <a:rPr lang="zh-CN" altLang="en-US" dirty="0"/>
              <a:t>共享内存空间按关联内存（元组）排序</a:t>
            </a:r>
            <a:endParaRPr lang="en-US" dirty="0"/>
          </a:p>
          <a:p>
            <a:pPr marL="857250" lvl="1" indent="-457200" algn="just">
              <a:lnSpc>
                <a:spcPct val="150000"/>
              </a:lnSpc>
              <a:buClr>
                <a:schemeClr val="tx1"/>
              </a:buClr>
            </a:pPr>
            <a:r>
              <a:rPr lang="zh-CN" altLang="en-US" dirty="0"/>
              <a:t>进程通过指定域、值或类型的数量来选择元组</a:t>
            </a:r>
            <a:endParaRPr lang="en-US" dirty="0"/>
          </a:p>
          <a:p>
            <a:pPr marL="857250" lvl="1" indent="-457200" algn="just">
              <a:lnSpc>
                <a:spcPct val="150000"/>
              </a:lnSpc>
              <a:buClr>
                <a:schemeClr val="tx1"/>
              </a:buClr>
            </a:pPr>
            <a:r>
              <a:rPr lang="en-US" dirty="0"/>
              <a:t>DSM</a:t>
            </a:r>
            <a:r>
              <a:rPr lang="zh-CN" altLang="en-US" dirty="0"/>
              <a:t>系统采用</a:t>
            </a:r>
            <a:r>
              <a:rPr lang="en-US" dirty="0">
                <a:solidFill>
                  <a:srgbClr val="FF0000"/>
                </a:solidFill>
              </a:rPr>
              <a:t>variable block size </a:t>
            </a:r>
            <a:r>
              <a:rPr lang="zh-CN" altLang="en-US" dirty="0"/>
              <a:t>匹配元组的大小</a:t>
            </a:r>
            <a:endParaRPr lang="en-US" dirty="0"/>
          </a:p>
        </p:txBody>
      </p:sp>
    </p:spTree>
    <p:extLst>
      <p:ext uri="{BB962C8B-B14F-4D97-AF65-F5344CB8AC3E}">
        <p14:creationId xmlns:p14="http://schemas.microsoft.com/office/powerpoint/2010/main" val="8848227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800" dirty="0">
                <a:solidFill>
                  <a:srgbClr val="2826F5"/>
                </a:solidFill>
              </a:rPr>
              <a:t>同步及一致性模型</a:t>
            </a:r>
            <a:endParaRPr lang="en-IN" sz="4800" dirty="0">
              <a:solidFill>
                <a:srgbClr val="2826F5"/>
              </a:solidFill>
            </a:endParaRPr>
          </a:p>
        </p:txBody>
      </p:sp>
      <p:sp>
        <p:nvSpPr>
          <p:cNvPr id="4" name="Content Placeholder 3"/>
          <p:cNvSpPr>
            <a:spLocks noGrp="1"/>
          </p:cNvSpPr>
          <p:nvPr>
            <p:ph idx="1"/>
          </p:nvPr>
        </p:nvSpPr>
        <p:spPr>
          <a:xfrm>
            <a:off x="224590" y="1166018"/>
            <a:ext cx="11782926" cy="4525963"/>
          </a:xfrm>
        </p:spPr>
        <p:txBody>
          <a:bodyPr>
            <a:normAutofit/>
          </a:bodyPr>
          <a:lstStyle/>
          <a:p>
            <a:pPr algn="just">
              <a:lnSpc>
                <a:spcPct val="150000"/>
              </a:lnSpc>
            </a:pPr>
            <a:r>
              <a:rPr lang="zh-CN" altLang="en-US" dirty="0"/>
              <a:t>包含同步模型的</a:t>
            </a:r>
            <a:r>
              <a:rPr lang="en-US" altLang="zh-CN" dirty="0"/>
              <a:t>DSM</a:t>
            </a:r>
            <a:r>
              <a:rPr lang="zh-CN" altLang="en-US" dirty="0"/>
              <a:t>才能保证一致性，同步机制包括锁、路障</a:t>
            </a:r>
            <a:endParaRPr lang="en-US" altLang="zh-CN" dirty="0"/>
          </a:p>
          <a:p>
            <a:pPr algn="just">
              <a:lnSpc>
                <a:spcPct val="150000"/>
              </a:lnSpc>
            </a:pPr>
            <a:r>
              <a:rPr lang="zh-CN" altLang="en-US" dirty="0"/>
              <a:t>根据共享内存中的数据保持一致性的程度，可选择不同的一致性模型</a:t>
            </a:r>
            <a:endParaRPr lang="en-US" altLang="zh-CN" dirty="0"/>
          </a:p>
          <a:p>
            <a:pPr algn="just"/>
            <a:r>
              <a:rPr lang="zh-CN" altLang="en-US" dirty="0"/>
              <a:t>随场景的不同而变化，可采用不同的一致性模型</a:t>
            </a:r>
            <a:endParaRPr lang="en-US" altLang="zh-CN" dirty="0"/>
          </a:p>
          <a:p>
            <a:pPr lvl="1" algn="just"/>
            <a:r>
              <a:rPr lang="zh-CN" altLang="en-US" dirty="0"/>
              <a:t>如：解决伪共享可用释放一致性模型</a:t>
            </a:r>
            <a:endParaRPr lang="en-US" dirty="0"/>
          </a:p>
        </p:txBody>
      </p:sp>
    </p:spTree>
    <p:extLst>
      <p:ext uri="{BB962C8B-B14F-4D97-AF65-F5344CB8AC3E}">
        <p14:creationId xmlns:p14="http://schemas.microsoft.com/office/powerpoint/2010/main" val="28455711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zh-CN" altLang="en-US" sz="4800" b="1" dirty="0">
                <a:solidFill>
                  <a:srgbClr val="2826F5"/>
                </a:solidFill>
              </a:rPr>
              <a:t>块替换策略</a:t>
            </a:r>
            <a:endParaRPr lang="en-US" sz="4800" b="1" dirty="0">
              <a:solidFill>
                <a:srgbClr val="2826F5"/>
              </a:solidFill>
            </a:endParaRPr>
          </a:p>
        </p:txBody>
      </p:sp>
      <p:sp>
        <p:nvSpPr>
          <p:cNvPr id="4" name="Content Placeholder 3"/>
          <p:cNvSpPr>
            <a:spLocks noGrp="1"/>
          </p:cNvSpPr>
          <p:nvPr>
            <p:ph idx="1"/>
          </p:nvPr>
        </p:nvSpPr>
        <p:spPr>
          <a:xfrm>
            <a:off x="116305" y="1166018"/>
            <a:ext cx="11674642" cy="4525963"/>
          </a:xfrm>
        </p:spPr>
        <p:txBody>
          <a:bodyPr>
            <a:normAutofit/>
          </a:bodyPr>
          <a:lstStyle/>
          <a:p>
            <a:pPr algn="just">
              <a:lnSpc>
                <a:spcPct val="150000"/>
              </a:lnSpc>
            </a:pPr>
            <a:r>
              <a:rPr lang="zh-CN" altLang="en-US" dirty="0"/>
              <a:t>分布式共享内存系统允许共享内存块动态迁移和复制</a:t>
            </a:r>
            <a:endParaRPr lang="en-US" dirty="0"/>
          </a:p>
          <a:p>
            <a:pPr marL="914400" lvl="1" indent="-457200" algn="just">
              <a:lnSpc>
                <a:spcPct val="150000"/>
              </a:lnSpc>
            </a:pPr>
            <a:r>
              <a:rPr lang="zh-CN" altLang="en-US" dirty="0"/>
              <a:t>当新块到达时候，应该替换哪一个块？</a:t>
            </a:r>
            <a:endParaRPr lang="en-US" altLang="zh-CN" dirty="0"/>
          </a:p>
          <a:p>
            <a:pPr marL="914400" lvl="1" indent="-457200" algn="just">
              <a:lnSpc>
                <a:spcPct val="150000"/>
              </a:lnSpc>
            </a:pPr>
            <a:r>
              <a:rPr lang="zh-CN" altLang="en-US" dirty="0"/>
              <a:t>被替换的块应该存放在哪里</a:t>
            </a:r>
            <a:r>
              <a:rPr lang="en-US" dirty="0"/>
              <a:t>?</a:t>
            </a:r>
          </a:p>
        </p:txBody>
      </p:sp>
    </p:spTree>
    <p:extLst>
      <p:ext uri="{BB962C8B-B14F-4D97-AF65-F5344CB8AC3E}">
        <p14:creationId xmlns:p14="http://schemas.microsoft.com/office/powerpoint/2010/main" val="10658086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zh-CN" altLang="en-US" sz="4800" b="1" dirty="0">
                <a:solidFill>
                  <a:srgbClr val="2826F5"/>
                </a:solidFill>
              </a:rPr>
              <a:t>确定替换块</a:t>
            </a:r>
            <a:r>
              <a:rPr lang="en-US" sz="4800" b="1" dirty="0">
                <a:solidFill>
                  <a:srgbClr val="2826F5"/>
                </a:solidFill>
              </a:rPr>
              <a:t> </a:t>
            </a:r>
          </a:p>
        </p:txBody>
      </p:sp>
      <p:sp>
        <p:nvSpPr>
          <p:cNvPr id="4" name="Content Placeholder 3"/>
          <p:cNvSpPr>
            <a:spLocks noGrp="1"/>
          </p:cNvSpPr>
          <p:nvPr>
            <p:ph idx="1"/>
          </p:nvPr>
        </p:nvSpPr>
        <p:spPr>
          <a:xfrm>
            <a:off x="260684" y="1216060"/>
            <a:ext cx="10972800" cy="1611361"/>
          </a:xfrm>
        </p:spPr>
        <p:txBody>
          <a:bodyPr>
            <a:normAutofit/>
          </a:bodyPr>
          <a:lstStyle/>
          <a:p>
            <a:pPr algn="just">
              <a:buClr>
                <a:schemeClr val="tx1"/>
              </a:buClr>
            </a:pPr>
            <a:r>
              <a:rPr lang="zh-CN" altLang="en-US" dirty="0"/>
              <a:t>替换算法</a:t>
            </a:r>
            <a:endParaRPr lang="en-US" dirty="0"/>
          </a:p>
          <a:p>
            <a:pPr lvl="1" algn="just"/>
            <a:r>
              <a:rPr lang="zh-CN" altLang="en-US" dirty="0">
                <a:solidFill>
                  <a:srgbClr val="FF0000"/>
                </a:solidFill>
              </a:rPr>
              <a:t>基于访问历史（</a:t>
            </a:r>
            <a:r>
              <a:rPr lang="en-US" altLang="zh-CN" dirty="0">
                <a:solidFill>
                  <a:srgbClr val="FF0000"/>
                </a:solidFill>
              </a:rPr>
              <a:t>Usage</a:t>
            </a:r>
            <a:r>
              <a:rPr lang="zh-CN" altLang="en-US" dirty="0">
                <a:solidFill>
                  <a:srgbClr val="FF0000"/>
                </a:solidFill>
              </a:rPr>
              <a:t>）和非基于访问历史</a:t>
            </a:r>
            <a:endParaRPr lang="en-US" altLang="zh-CN" dirty="0">
              <a:solidFill>
                <a:srgbClr val="FF0000"/>
              </a:solidFill>
            </a:endParaRPr>
          </a:p>
          <a:p>
            <a:pPr lvl="1" algn="just"/>
            <a:r>
              <a:rPr lang="zh-CN" altLang="en-US" dirty="0"/>
              <a:t>固定空间（</a:t>
            </a:r>
            <a:r>
              <a:rPr lang="en-US" altLang="zh-CN" dirty="0"/>
              <a:t>Fixed Space</a:t>
            </a:r>
            <a:r>
              <a:rPr lang="zh-CN" altLang="en-US" dirty="0"/>
              <a:t>）和变长空间</a:t>
            </a:r>
            <a:endParaRPr lang="en-US" dirty="0"/>
          </a:p>
        </p:txBody>
      </p:sp>
      <p:graphicFrame>
        <p:nvGraphicFramePr>
          <p:cNvPr id="3" name="Table 2"/>
          <p:cNvGraphicFramePr>
            <a:graphicFrameLocks noGrp="1"/>
          </p:cNvGraphicFramePr>
          <p:nvPr/>
        </p:nvGraphicFramePr>
        <p:xfrm>
          <a:off x="1905000" y="2971800"/>
          <a:ext cx="8572500" cy="457200"/>
        </p:xfrm>
        <a:graphic>
          <a:graphicData uri="http://schemas.openxmlformats.org/drawingml/2006/table">
            <a:tbl>
              <a:tblPr firstRow="1" bandRow="1">
                <a:tableStyleId>{5C22544A-7EE6-4342-B048-85BDC9FD1C3A}</a:tableStyleId>
              </a:tblPr>
              <a:tblGrid>
                <a:gridCol w="4286250">
                  <a:extLst>
                    <a:ext uri="{9D8B030D-6E8A-4147-A177-3AD203B41FA5}">
                      <a16:colId xmlns:a16="http://schemas.microsoft.com/office/drawing/2014/main" val="2702582030"/>
                    </a:ext>
                  </a:extLst>
                </a:gridCol>
                <a:gridCol w="4286250">
                  <a:extLst>
                    <a:ext uri="{9D8B030D-6E8A-4147-A177-3AD203B41FA5}">
                      <a16:colId xmlns:a16="http://schemas.microsoft.com/office/drawing/2014/main" val="1554071963"/>
                    </a:ext>
                  </a:extLst>
                </a:gridCol>
              </a:tblGrid>
              <a:tr h="370840">
                <a:tc>
                  <a:txBody>
                    <a:bodyPr/>
                    <a:lstStyle/>
                    <a:p>
                      <a:pPr algn="ctr"/>
                      <a:r>
                        <a:rPr lang="en-US" sz="2400" dirty="0"/>
                        <a:t>Usage Based </a:t>
                      </a:r>
                      <a:r>
                        <a:rPr lang="en-US" sz="2400" baseline="0" dirty="0"/>
                        <a:t>Algorithm</a:t>
                      </a:r>
                      <a:endParaRPr lang="en-US" sz="2400" dirty="0"/>
                    </a:p>
                  </a:txBody>
                  <a:tcPr>
                    <a:solidFill>
                      <a:schemeClr val="tx2"/>
                    </a:solidFill>
                  </a:tcPr>
                </a:tc>
                <a:tc>
                  <a:txBody>
                    <a:bodyPr/>
                    <a:lstStyle/>
                    <a:p>
                      <a:pPr algn="ctr"/>
                      <a:r>
                        <a:rPr lang="en-US" sz="2400" dirty="0"/>
                        <a:t>Non-Usage Based </a:t>
                      </a:r>
                      <a:r>
                        <a:rPr lang="en-US" sz="2400" baseline="0" dirty="0"/>
                        <a:t>Algorithm</a:t>
                      </a:r>
                      <a:endParaRPr lang="en-US" sz="2400" dirty="0"/>
                    </a:p>
                  </a:txBody>
                  <a:tcPr>
                    <a:solidFill>
                      <a:schemeClr val="tx2"/>
                    </a:solidFill>
                  </a:tcPr>
                </a:tc>
                <a:extLst>
                  <a:ext uri="{0D108BD9-81ED-4DB2-BD59-A6C34878D82A}">
                    <a16:rowId xmlns:a16="http://schemas.microsoft.com/office/drawing/2014/main" val="135974447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814242316"/>
              </p:ext>
            </p:extLst>
          </p:nvPr>
        </p:nvGraphicFramePr>
        <p:xfrm>
          <a:off x="1905000" y="3479042"/>
          <a:ext cx="8572500" cy="1859280"/>
        </p:xfrm>
        <a:graphic>
          <a:graphicData uri="http://schemas.openxmlformats.org/drawingml/2006/table">
            <a:tbl>
              <a:tblPr firstRow="1" bandRow="1">
                <a:tableStyleId>{5C22544A-7EE6-4342-B048-85BDC9FD1C3A}</a:tableStyleId>
              </a:tblPr>
              <a:tblGrid>
                <a:gridCol w="4286250">
                  <a:extLst>
                    <a:ext uri="{9D8B030D-6E8A-4147-A177-3AD203B41FA5}">
                      <a16:colId xmlns:a16="http://schemas.microsoft.com/office/drawing/2014/main" val="2702582030"/>
                    </a:ext>
                  </a:extLst>
                </a:gridCol>
                <a:gridCol w="4286250">
                  <a:extLst>
                    <a:ext uri="{9D8B030D-6E8A-4147-A177-3AD203B41FA5}">
                      <a16:colId xmlns:a16="http://schemas.microsoft.com/office/drawing/2014/main" val="1554071963"/>
                    </a:ext>
                  </a:extLst>
                </a:gridCol>
              </a:tblGrid>
              <a:tr h="370840">
                <a:tc>
                  <a:txBody>
                    <a:bodyPr/>
                    <a:lstStyle/>
                    <a:p>
                      <a:pPr algn="just"/>
                      <a:r>
                        <a:rPr lang="zh-CN" altLang="en-US" sz="2400" b="0" kern="1200" noProof="0" dirty="0">
                          <a:solidFill>
                            <a:schemeClr val="tx1"/>
                          </a:solidFill>
                          <a:latin typeface="+mn-lt"/>
                          <a:ea typeface="SimHei" panose="02010609060101010101" pitchFamily="49" charset="-122"/>
                          <a:cs typeface="Times New Roman" panose="02020603050405020304" pitchFamily="18" charset="0"/>
                        </a:rPr>
                        <a:t>基于访问历史的算法根据缓存或页的访问历史来选择被替换块。</a:t>
                      </a:r>
                      <a:endParaRPr lang="en-US" altLang="zh-CN" sz="2400" b="0" kern="1200" noProof="0" dirty="0">
                        <a:solidFill>
                          <a:schemeClr val="tx1"/>
                        </a:solidFill>
                        <a:latin typeface="+mn-lt"/>
                        <a:ea typeface="SimHei" panose="02010609060101010101" pitchFamily="49"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2400" b="0" kern="1200" noProof="0" dirty="0">
                          <a:solidFill>
                            <a:schemeClr val="tx1"/>
                          </a:solidFill>
                          <a:latin typeface="+mn-lt"/>
                          <a:ea typeface="SimHei" panose="02010609060101010101" pitchFamily="49" charset="-122"/>
                          <a:cs typeface="Times New Roman" panose="02020603050405020304" pitchFamily="18" charset="0"/>
                        </a:rPr>
                        <a:t>例如</a:t>
                      </a:r>
                      <a:r>
                        <a:rPr lang="en-US" altLang="zh-CN" sz="2400" b="0" kern="1200" noProof="0" dirty="0">
                          <a:solidFill>
                            <a:schemeClr val="tx1"/>
                          </a:solidFill>
                          <a:latin typeface="+mn-lt"/>
                          <a:ea typeface="SimHei" panose="02010609060101010101" pitchFamily="49" charset="-122"/>
                          <a:cs typeface="Times New Roman" panose="02020603050405020304" pitchFamily="18" charset="0"/>
                        </a:rPr>
                        <a:t>: </a:t>
                      </a:r>
                      <a:r>
                        <a:rPr lang="en-US" altLang="zh-CN" sz="2400" b="0" kern="1200" noProof="0" dirty="0">
                          <a:solidFill>
                            <a:schemeClr val="tx1"/>
                          </a:solidFill>
                          <a:latin typeface="+mn-lt"/>
                          <a:ea typeface="SimHei" panose="02010609060101010101" pitchFamily="49" charset="-122"/>
                          <a:cs typeface="+mn-cs"/>
                        </a:rPr>
                        <a:t>Least</a:t>
                      </a:r>
                      <a:r>
                        <a:rPr lang="en-US" altLang="zh-CN" sz="2400" b="0" kern="1200" baseline="0" noProof="0" dirty="0">
                          <a:solidFill>
                            <a:schemeClr val="tx1"/>
                          </a:solidFill>
                          <a:latin typeface="+mn-lt"/>
                          <a:ea typeface="SimHei" panose="02010609060101010101" pitchFamily="49" charset="-122"/>
                          <a:cs typeface="+mn-cs"/>
                        </a:rPr>
                        <a:t> recently used (</a:t>
                      </a:r>
                      <a:r>
                        <a:rPr lang="en-US" altLang="zh-CN" sz="2400" b="0" dirty="0">
                          <a:solidFill>
                            <a:schemeClr val="tx1"/>
                          </a:solidFill>
                          <a:latin typeface="+mn-lt"/>
                          <a:ea typeface="SimHei" panose="02010609060101010101" pitchFamily="49" charset="-122"/>
                        </a:rPr>
                        <a:t>LRU) </a:t>
                      </a:r>
                      <a:endParaRPr lang="en-US" altLang="zh-CN" sz="2400" b="0" kern="1200" dirty="0">
                        <a:solidFill>
                          <a:schemeClr val="tx1"/>
                        </a:solidFill>
                        <a:latin typeface="+mn-lt"/>
                        <a:ea typeface="SimHei" panose="02010609060101010101" pitchFamily="49" charset="-122"/>
                        <a:cs typeface="Times New Roman" panose="02020603050405020304" pitchFamily="18" charset="0"/>
                      </a:endParaRPr>
                    </a:p>
                    <a:p>
                      <a:pPr algn="just"/>
                      <a:endParaRPr lang="en-US" sz="2000" b="0" kern="1200" dirty="0">
                        <a:solidFill>
                          <a:schemeClr val="tx1"/>
                        </a:solidFill>
                        <a:latin typeface="+mn-lt"/>
                        <a:ea typeface="SimHei" panose="02010609060101010101" pitchFamily="49" charset="-122"/>
                        <a:cs typeface="Times New Roman" panose="02020603050405020304" pitchFamily="18" charset="0"/>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algn="just"/>
                      <a:r>
                        <a:rPr lang="zh-CN" altLang="en-US" sz="2400" b="0" kern="1200" noProof="0" dirty="0">
                          <a:solidFill>
                            <a:schemeClr val="tx1"/>
                          </a:solidFill>
                          <a:latin typeface="+mn-lt"/>
                          <a:ea typeface="SimHei" panose="02010609060101010101" pitchFamily="49" charset="-122"/>
                          <a:cs typeface="Times New Roman" panose="02020603050405020304" pitchFamily="18" charset="0"/>
                        </a:rPr>
                        <a:t>非基于访问历史的算法则不根据访问历史做决策</a:t>
                      </a:r>
                      <a:endParaRPr lang="en-US" altLang="zh-CN" sz="2400" b="0" kern="1200" noProof="0" dirty="0">
                        <a:solidFill>
                          <a:schemeClr val="tx1"/>
                        </a:solidFill>
                        <a:latin typeface="+mn-lt"/>
                        <a:ea typeface="SimHei" panose="02010609060101010101" pitchFamily="49"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mn-lt"/>
                          <a:ea typeface="SimHei" panose="02010609060101010101" pitchFamily="49" charset="-122"/>
                        </a:rPr>
                        <a:t>例如</a:t>
                      </a:r>
                      <a:r>
                        <a:rPr lang="en-US" altLang="zh-CN" sz="2400" b="0" dirty="0">
                          <a:solidFill>
                            <a:schemeClr val="tx1"/>
                          </a:solidFill>
                          <a:latin typeface="+mn-lt"/>
                          <a:ea typeface="SimHei" panose="02010609060101010101" pitchFamily="49" charset="-122"/>
                        </a:rPr>
                        <a:t>: First in first out (FIFO) </a:t>
                      </a:r>
                      <a:endParaRPr lang="en-US" sz="2400" b="0" kern="1200" dirty="0">
                        <a:solidFill>
                          <a:schemeClr val="tx1"/>
                        </a:solidFill>
                        <a:latin typeface="+mn-lt"/>
                        <a:ea typeface="SimHei" panose="02010609060101010101" pitchFamily="49" charset="-122"/>
                        <a:cs typeface="Times New Roman" panose="02020603050405020304" pitchFamily="18" charset="0"/>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359744470"/>
                  </a:ext>
                </a:extLst>
              </a:tr>
            </a:tbl>
          </a:graphicData>
        </a:graphic>
      </p:graphicFrame>
    </p:spTree>
    <p:extLst>
      <p:ext uri="{BB962C8B-B14F-4D97-AF65-F5344CB8AC3E}">
        <p14:creationId xmlns:p14="http://schemas.microsoft.com/office/powerpoint/2010/main" val="11381239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zh-CN" altLang="en-US" sz="4800" b="1" dirty="0">
                <a:solidFill>
                  <a:srgbClr val="2826F5"/>
                </a:solidFill>
              </a:rPr>
              <a:t>确定替换块</a:t>
            </a:r>
            <a:r>
              <a:rPr lang="en-US" sz="4800" b="1" dirty="0">
                <a:solidFill>
                  <a:srgbClr val="2826F5"/>
                </a:solidFill>
              </a:rPr>
              <a:t> </a:t>
            </a:r>
          </a:p>
        </p:txBody>
      </p:sp>
      <p:sp>
        <p:nvSpPr>
          <p:cNvPr id="8" name="Content Placeholder 3"/>
          <p:cNvSpPr>
            <a:spLocks noGrp="1"/>
          </p:cNvSpPr>
          <p:nvPr>
            <p:ph idx="1"/>
          </p:nvPr>
        </p:nvSpPr>
        <p:spPr>
          <a:xfrm>
            <a:off x="344905" y="1166018"/>
            <a:ext cx="10972800" cy="1661403"/>
          </a:xfrm>
        </p:spPr>
        <p:txBody>
          <a:bodyPr>
            <a:normAutofit/>
          </a:bodyPr>
          <a:lstStyle/>
          <a:p>
            <a:pPr algn="just">
              <a:buClr>
                <a:schemeClr val="tx1"/>
              </a:buClr>
            </a:pPr>
            <a:r>
              <a:rPr lang="zh-CN" altLang="en-US" dirty="0"/>
              <a:t>替换算法</a:t>
            </a:r>
            <a:endParaRPr lang="en-US" dirty="0"/>
          </a:p>
          <a:p>
            <a:pPr lvl="1" algn="just"/>
            <a:r>
              <a:rPr lang="zh-CN" altLang="en-US" dirty="0"/>
              <a:t>基于访问历史和非基于访问历史</a:t>
            </a:r>
            <a:endParaRPr lang="en-US" altLang="zh-CN" dirty="0"/>
          </a:p>
          <a:p>
            <a:pPr lvl="1" algn="just"/>
            <a:r>
              <a:rPr lang="zh-CN" altLang="en-US" dirty="0">
                <a:solidFill>
                  <a:srgbClr val="FF0000"/>
                </a:solidFill>
              </a:rPr>
              <a:t>固定空间和变长空间</a:t>
            </a:r>
            <a:endParaRPr lang="en-US" dirty="0">
              <a:solidFill>
                <a:srgbClr val="FF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034011972"/>
              </p:ext>
            </p:extLst>
          </p:nvPr>
        </p:nvGraphicFramePr>
        <p:xfrm>
          <a:off x="1407694" y="2933700"/>
          <a:ext cx="9396664" cy="457200"/>
        </p:xfrm>
        <a:graphic>
          <a:graphicData uri="http://schemas.openxmlformats.org/drawingml/2006/table">
            <a:tbl>
              <a:tblPr firstRow="1" bandRow="1">
                <a:tableStyleId>{5C22544A-7EE6-4342-B048-85BDC9FD1C3A}</a:tableStyleId>
              </a:tblPr>
              <a:tblGrid>
                <a:gridCol w="4698332">
                  <a:extLst>
                    <a:ext uri="{9D8B030D-6E8A-4147-A177-3AD203B41FA5}">
                      <a16:colId xmlns:a16="http://schemas.microsoft.com/office/drawing/2014/main" val="2702582030"/>
                    </a:ext>
                  </a:extLst>
                </a:gridCol>
                <a:gridCol w="4698332">
                  <a:extLst>
                    <a:ext uri="{9D8B030D-6E8A-4147-A177-3AD203B41FA5}">
                      <a16:colId xmlns:a16="http://schemas.microsoft.com/office/drawing/2014/main" val="1554071963"/>
                    </a:ext>
                  </a:extLst>
                </a:gridCol>
              </a:tblGrid>
              <a:tr h="370840">
                <a:tc>
                  <a:txBody>
                    <a:bodyPr/>
                    <a:lstStyle/>
                    <a:p>
                      <a:pPr algn="ctr"/>
                      <a:r>
                        <a:rPr lang="en-US" sz="2400" dirty="0"/>
                        <a:t>Fixed</a:t>
                      </a:r>
                      <a:r>
                        <a:rPr lang="en-US" sz="2400" baseline="0" dirty="0"/>
                        <a:t> Space Algorithm</a:t>
                      </a:r>
                      <a:endParaRPr lang="en-US" sz="2400" dirty="0"/>
                    </a:p>
                  </a:txBody>
                  <a:tcPr>
                    <a:solidFill>
                      <a:schemeClr val="tx2"/>
                    </a:solidFill>
                  </a:tcPr>
                </a:tc>
                <a:tc>
                  <a:txBody>
                    <a:bodyPr/>
                    <a:lstStyle/>
                    <a:p>
                      <a:pPr algn="ctr"/>
                      <a:r>
                        <a:rPr lang="en-US" sz="2400" dirty="0"/>
                        <a:t>Variable</a:t>
                      </a:r>
                      <a:r>
                        <a:rPr lang="en-US" sz="2400" baseline="0" dirty="0"/>
                        <a:t> </a:t>
                      </a:r>
                      <a:r>
                        <a:rPr lang="en-US" sz="2400" dirty="0"/>
                        <a:t>Space </a:t>
                      </a:r>
                      <a:r>
                        <a:rPr lang="en-US" sz="2400" baseline="0" dirty="0"/>
                        <a:t>Algorithm</a:t>
                      </a:r>
                      <a:endParaRPr lang="en-US" sz="2400" dirty="0"/>
                    </a:p>
                  </a:txBody>
                  <a:tcPr>
                    <a:solidFill>
                      <a:schemeClr val="tx2"/>
                    </a:solidFill>
                  </a:tcPr>
                </a:tc>
                <a:extLst>
                  <a:ext uri="{0D108BD9-81ED-4DB2-BD59-A6C34878D82A}">
                    <a16:rowId xmlns:a16="http://schemas.microsoft.com/office/drawing/2014/main" val="135974447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577736856"/>
              </p:ext>
            </p:extLst>
          </p:nvPr>
        </p:nvGraphicFramePr>
        <p:xfrm>
          <a:off x="1407694" y="3406140"/>
          <a:ext cx="9396664" cy="1188720"/>
        </p:xfrm>
        <a:graphic>
          <a:graphicData uri="http://schemas.openxmlformats.org/drawingml/2006/table">
            <a:tbl>
              <a:tblPr firstRow="1" bandRow="1">
                <a:tableStyleId>{5C22544A-7EE6-4342-B048-85BDC9FD1C3A}</a:tableStyleId>
              </a:tblPr>
              <a:tblGrid>
                <a:gridCol w="4698332">
                  <a:extLst>
                    <a:ext uri="{9D8B030D-6E8A-4147-A177-3AD203B41FA5}">
                      <a16:colId xmlns:a16="http://schemas.microsoft.com/office/drawing/2014/main" val="2702582030"/>
                    </a:ext>
                  </a:extLst>
                </a:gridCol>
                <a:gridCol w="4698332">
                  <a:extLst>
                    <a:ext uri="{9D8B030D-6E8A-4147-A177-3AD203B41FA5}">
                      <a16:colId xmlns:a16="http://schemas.microsoft.com/office/drawing/2014/main" val="1554071963"/>
                    </a:ext>
                  </a:extLst>
                </a:gridCol>
              </a:tblGrid>
              <a:tr h="370840">
                <a:tc>
                  <a:txBody>
                    <a:bodyPr/>
                    <a:lstStyle/>
                    <a:p>
                      <a:pPr algn="l"/>
                      <a:r>
                        <a:rPr lang="zh-CN" altLang="en-US" sz="2400" b="0" dirty="0">
                          <a:solidFill>
                            <a:schemeClr val="tx1"/>
                          </a:solidFill>
                          <a:latin typeface="SimHei" panose="02010609060101010101" pitchFamily="49" charset="-122"/>
                          <a:ea typeface="SimHei" panose="02010609060101010101" pitchFamily="49" charset="-122"/>
                        </a:rPr>
                        <a:t>固定空间算法假定缓存大小固定。</a:t>
                      </a:r>
                      <a:endParaRPr lang="en-US" altLang="zh-CN" sz="2400" b="0" kern="1200" dirty="0">
                        <a:solidFill>
                          <a:schemeClr val="tx1"/>
                        </a:solidFill>
                        <a:latin typeface="SimHei" panose="02010609060101010101" pitchFamily="49" charset="-122"/>
                        <a:ea typeface="SimHei" panose="02010609060101010101" pitchFamily="49" charset="-122"/>
                        <a:cs typeface="+mn-cs"/>
                      </a:endParaRPr>
                    </a:p>
                    <a:p>
                      <a:pPr algn="l"/>
                      <a:r>
                        <a:rPr lang="zh-CN" altLang="en-US" sz="2400" b="0" kern="12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替换算法因此选定特定缓存</a:t>
                      </a:r>
                      <a:endParaRPr lang="en-US" sz="2400" b="0" kern="1200"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algn="l"/>
                      <a:r>
                        <a:rPr lang="zh-CN" altLang="en-US" sz="2400" b="0" dirty="0">
                          <a:solidFill>
                            <a:schemeClr val="tx1"/>
                          </a:solidFill>
                          <a:latin typeface="SimHei" panose="02010609060101010101" pitchFamily="49" charset="-122"/>
                          <a:ea typeface="SimHei" panose="02010609060101010101" pitchFamily="49" charset="-122"/>
                        </a:rPr>
                        <a:t>变长空间算法假定缓存大小变化。</a:t>
                      </a:r>
                      <a:endParaRPr lang="en-US" altLang="zh-CN" sz="2400" b="0" dirty="0">
                        <a:solidFill>
                          <a:schemeClr val="tx1"/>
                        </a:solidFill>
                        <a:latin typeface="SimHei" panose="02010609060101010101" pitchFamily="49" charset="-122"/>
                        <a:ea typeface="SimHei" panose="02010609060101010101" pitchFamily="49" charset="-122"/>
                      </a:endParaRPr>
                    </a:p>
                    <a:p>
                      <a:pPr algn="l"/>
                      <a:r>
                        <a:rPr lang="zh-CN" altLang="en-US" sz="2400" b="0" kern="12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在此算法中，取数不意味成替换，交换出不一定对应着取数</a:t>
                      </a:r>
                      <a:endParaRPr lang="en-US" sz="2400" b="0" kern="1200" dirty="0">
                        <a:solidFill>
                          <a:schemeClr val="tx1"/>
                        </a:solidFill>
                        <a:latin typeface="SimHei" panose="02010609060101010101" pitchFamily="49" charset="-122"/>
                        <a:ea typeface="SimHei" panose="02010609060101010101" pitchFamily="49" charset="-122"/>
                        <a:cs typeface="Times New Roman" panose="02020603050405020304" pitchFamily="18" charset="0"/>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359744470"/>
                  </a:ext>
                </a:extLst>
              </a:tr>
            </a:tbl>
          </a:graphicData>
        </a:graphic>
      </p:graphicFrame>
    </p:spTree>
    <p:extLst>
      <p:ext uri="{BB962C8B-B14F-4D97-AF65-F5344CB8AC3E}">
        <p14:creationId xmlns:p14="http://schemas.microsoft.com/office/powerpoint/2010/main" val="33024168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pPr>
              <a:lnSpc>
                <a:spcPct val="100000"/>
              </a:lnSpc>
            </a:pPr>
            <a:r>
              <a:rPr lang="zh-CN" altLang="en-US" sz="4800" b="1" dirty="0">
                <a:solidFill>
                  <a:srgbClr val="2826F5"/>
                </a:solidFill>
              </a:rPr>
              <a:t>目录</a:t>
            </a:r>
            <a:endParaRPr lang="en-IN" sz="4800" b="1" dirty="0">
              <a:solidFill>
                <a:srgbClr val="2826F5"/>
              </a:solidFill>
            </a:endParaRPr>
          </a:p>
        </p:txBody>
      </p:sp>
      <p:sp>
        <p:nvSpPr>
          <p:cNvPr id="16" name="Content Placeholder 2"/>
          <p:cNvSpPr>
            <a:spLocks noGrp="1"/>
          </p:cNvSpPr>
          <p:nvPr>
            <p:ph idx="1"/>
          </p:nvPr>
        </p:nvSpPr>
        <p:spPr>
          <a:xfrm>
            <a:off x="212557" y="1166019"/>
            <a:ext cx="11758863" cy="3117224"/>
          </a:xfrm>
        </p:spPr>
        <p:txBody>
          <a:bodyPr>
            <a:normAutofit/>
          </a:bodyPr>
          <a:lstStyle/>
          <a:p>
            <a:r>
              <a:rPr lang="zh-CN" altLang="en-US" dirty="0">
                <a:solidFill>
                  <a:srgbClr val="FF0000"/>
                </a:solidFill>
                <a:latin typeface="+mn-lt"/>
              </a:rPr>
              <a:t>引言</a:t>
            </a:r>
            <a:endParaRPr lang="en-US" dirty="0">
              <a:solidFill>
                <a:srgbClr val="FF0000"/>
              </a:solidFill>
              <a:latin typeface="+mn-lt"/>
            </a:endParaRPr>
          </a:p>
          <a:p>
            <a:r>
              <a:rPr lang="zh-CN" altLang="en-US" dirty="0"/>
              <a:t>分布式共享内存核心问题</a:t>
            </a:r>
            <a:endParaRPr lang="en-US" altLang="zh-CN" dirty="0"/>
          </a:p>
          <a:p>
            <a:r>
              <a:rPr lang="zh-CN" altLang="en-US" dirty="0"/>
              <a:t>构建分布式共享内存系统</a:t>
            </a:r>
            <a:endParaRPr lang="en-US" dirty="0"/>
          </a:p>
          <a:p>
            <a:r>
              <a:rPr lang="zh-CN" altLang="en-US" dirty="0"/>
              <a:t>实例</a:t>
            </a:r>
            <a:endParaRPr lang="en-US" altLang="zh-CN" dirty="0"/>
          </a:p>
          <a:p>
            <a:r>
              <a:rPr lang="zh-CN" altLang="en-US" dirty="0"/>
              <a:t>总结</a:t>
            </a:r>
            <a:endParaRPr lang="en-US" altLang="zh-CN" dirty="0"/>
          </a:p>
        </p:txBody>
      </p:sp>
    </p:spTree>
    <p:extLst>
      <p:ext uri="{BB962C8B-B14F-4D97-AF65-F5344CB8AC3E}">
        <p14:creationId xmlns:p14="http://schemas.microsoft.com/office/powerpoint/2010/main" val="10867875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zh-CN" altLang="en-US" sz="4800" b="1" dirty="0">
                <a:solidFill>
                  <a:srgbClr val="2826F5"/>
                </a:solidFill>
              </a:rPr>
              <a:t>被替换的块存放在哪里</a:t>
            </a:r>
            <a:endParaRPr lang="en-US" sz="4800" b="1" dirty="0">
              <a:solidFill>
                <a:srgbClr val="2826F5"/>
              </a:solidFill>
            </a:endParaRPr>
          </a:p>
        </p:txBody>
      </p:sp>
      <p:sp>
        <p:nvSpPr>
          <p:cNvPr id="4" name="Content Placeholder 3"/>
          <p:cNvSpPr>
            <a:spLocks noGrp="1"/>
          </p:cNvSpPr>
          <p:nvPr>
            <p:ph idx="1"/>
          </p:nvPr>
        </p:nvSpPr>
        <p:spPr>
          <a:xfrm>
            <a:off x="260684" y="1166018"/>
            <a:ext cx="10972800" cy="4525963"/>
          </a:xfrm>
        </p:spPr>
        <p:txBody>
          <a:bodyPr>
            <a:normAutofit/>
          </a:bodyPr>
          <a:lstStyle/>
          <a:p>
            <a:pPr marL="514350" indent="-457200" algn="just">
              <a:buClr>
                <a:schemeClr val="tx1"/>
              </a:buClr>
            </a:pPr>
            <a:r>
              <a:rPr lang="zh-CN" altLang="en-US" dirty="0"/>
              <a:t>使用二级存储</a:t>
            </a:r>
          </a:p>
          <a:p>
            <a:pPr lvl="1" algn="just">
              <a:buFont typeface="Arial" panose="020B0604020202020204" pitchFamily="34" charset="0"/>
              <a:buChar char="•"/>
            </a:pPr>
            <a:r>
              <a:rPr lang="zh-CN" altLang="en-US" dirty="0"/>
              <a:t>只需将块传输到本地盘即可</a:t>
            </a:r>
            <a:endParaRPr lang="en-US" dirty="0"/>
          </a:p>
          <a:p>
            <a:pPr lvl="1" algn="just">
              <a:buFont typeface="Arial" panose="020B0604020202020204" pitchFamily="34" charset="0"/>
              <a:buChar char="•"/>
            </a:pPr>
            <a:r>
              <a:rPr lang="zh-CN" altLang="en-US" dirty="0"/>
              <a:t>优点：它不会浪费任何内存空间</a:t>
            </a:r>
            <a:endParaRPr lang="en-US" dirty="0"/>
          </a:p>
          <a:p>
            <a:pPr marL="514350" indent="-457200" algn="just">
              <a:buClr>
                <a:schemeClr val="tx1"/>
              </a:buClr>
            </a:pPr>
            <a:r>
              <a:rPr lang="zh-CN" altLang="en-US" dirty="0"/>
              <a:t>使用其他节点的内存空间</a:t>
            </a:r>
            <a:endParaRPr lang="en-US" dirty="0"/>
          </a:p>
          <a:p>
            <a:pPr lvl="1" algn="just">
              <a:buFont typeface="Arial" panose="020B0604020202020204" pitchFamily="34" charset="0"/>
              <a:buChar char="•"/>
            </a:pPr>
            <a:r>
              <a:rPr lang="zh-CN" altLang="en-US" dirty="0"/>
              <a:t>通过网络传输块可能比将其传输到本地盘更快</a:t>
            </a:r>
            <a:endParaRPr lang="en-US" altLang="zh-CN" dirty="0"/>
          </a:p>
          <a:p>
            <a:pPr lvl="1" algn="just">
              <a:buFont typeface="Arial" panose="020B0604020202020204" pitchFamily="34" charset="0"/>
              <a:buChar char="•"/>
            </a:pPr>
            <a:r>
              <a:rPr lang="zh-CN" altLang="en-US" dirty="0"/>
              <a:t>需要每个节点维护所有其他节点的空闲空间表</a:t>
            </a:r>
            <a:endParaRPr lang="en-US" dirty="0"/>
          </a:p>
        </p:txBody>
      </p:sp>
    </p:spTree>
    <p:extLst>
      <p:ext uri="{BB962C8B-B14F-4D97-AF65-F5344CB8AC3E}">
        <p14:creationId xmlns:p14="http://schemas.microsoft.com/office/powerpoint/2010/main" val="20929952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zh-CN" altLang="en-US" sz="4800" b="1" dirty="0">
                <a:solidFill>
                  <a:srgbClr val="2826F5"/>
                </a:solidFill>
              </a:rPr>
              <a:t>抖动</a:t>
            </a:r>
            <a:endParaRPr lang="en-US" sz="4800" b="1" dirty="0">
              <a:solidFill>
                <a:srgbClr val="2826F5"/>
              </a:solidFill>
            </a:endParaRPr>
          </a:p>
        </p:txBody>
      </p:sp>
      <p:sp>
        <p:nvSpPr>
          <p:cNvPr id="4" name="Content Placeholder 3"/>
          <p:cNvSpPr>
            <a:spLocks noGrp="1"/>
          </p:cNvSpPr>
          <p:nvPr>
            <p:ph idx="1"/>
          </p:nvPr>
        </p:nvSpPr>
        <p:spPr>
          <a:xfrm>
            <a:off x="204537" y="1251286"/>
            <a:ext cx="11815010" cy="4525963"/>
          </a:xfrm>
        </p:spPr>
        <p:txBody>
          <a:bodyPr>
            <a:normAutofit/>
          </a:bodyPr>
          <a:lstStyle/>
          <a:p>
            <a:pPr algn="just"/>
            <a:r>
              <a:rPr lang="zh-CN" altLang="en-US" dirty="0"/>
              <a:t>数据无效的时间超出了等待访问它的进程的有效工作时间，就会发生抖动</a:t>
            </a:r>
            <a:endParaRPr lang="en-US" altLang="zh-CN" dirty="0"/>
          </a:p>
          <a:p>
            <a:pPr lvl="1" algn="just"/>
            <a:r>
              <a:rPr lang="zh-CN" altLang="en-US" dirty="0"/>
              <a:t>例如，一进程读的是另一进程反复修改的数据，那么该数据对读进程无效</a:t>
            </a:r>
            <a:endParaRPr lang="en-US" altLang="zh-CN" dirty="0"/>
          </a:p>
          <a:p>
            <a:pPr algn="just"/>
            <a:r>
              <a:rPr lang="zh-CN" altLang="en-US" dirty="0"/>
              <a:t>包括如下情况</a:t>
            </a:r>
            <a:endParaRPr lang="en-US" dirty="0"/>
          </a:p>
          <a:p>
            <a:pPr lvl="1" algn="just"/>
            <a:r>
              <a:rPr lang="zh-CN" altLang="en-US" dirty="0"/>
              <a:t>当两个或多个节点上的进程交叉访问数据时</a:t>
            </a:r>
            <a:endParaRPr lang="en-US" dirty="0"/>
          </a:p>
          <a:p>
            <a:pPr lvl="1" algn="just"/>
            <a:r>
              <a:rPr lang="zh-CN" altLang="en-US" dirty="0"/>
              <a:t>块在复制不久后，反复失效</a:t>
            </a:r>
            <a:endParaRPr lang="en-US" dirty="0"/>
          </a:p>
          <a:p>
            <a:pPr algn="just">
              <a:buFont typeface="Arial" panose="020B0604020202020204" pitchFamily="34" charset="0"/>
              <a:buChar char="•"/>
            </a:pPr>
            <a:r>
              <a:rPr lang="zh-CN" altLang="en-US" dirty="0"/>
              <a:t>抖动会大大降低系统性能</a:t>
            </a:r>
            <a:endParaRPr lang="en-US" dirty="0"/>
          </a:p>
        </p:txBody>
      </p:sp>
    </p:spTree>
    <p:extLst>
      <p:ext uri="{BB962C8B-B14F-4D97-AF65-F5344CB8AC3E}">
        <p14:creationId xmlns:p14="http://schemas.microsoft.com/office/powerpoint/2010/main" val="36970245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zh-CN" altLang="en-US" sz="4800" b="1" dirty="0">
                <a:solidFill>
                  <a:srgbClr val="2826F5"/>
                </a:solidFill>
              </a:rPr>
              <a:t>解决抖动问题的方法</a:t>
            </a:r>
            <a:endParaRPr lang="en-US" sz="4800" b="1" dirty="0">
              <a:solidFill>
                <a:srgbClr val="2826F5"/>
              </a:solidFill>
            </a:endParaRPr>
          </a:p>
        </p:txBody>
      </p:sp>
      <p:sp>
        <p:nvSpPr>
          <p:cNvPr id="4" name="Content Placeholder 3"/>
          <p:cNvSpPr>
            <a:spLocks noGrp="1"/>
          </p:cNvSpPr>
          <p:nvPr>
            <p:ph idx="1"/>
          </p:nvPr>
        </p:nvSpPr>
        <p:spPr>
          <a:xfrm>
            <a:off x="260683" y="1251285"/>
            <a:ext cx="11662611" cy="5329989"/>
          </a:xfrm>
        </p:spPr>
        <p:txBody>
          <a:bodyPr>
            <a:noAutofit/>
          </a:bodyPr>
          <a:lstStyle/>
          <a:p>
            <a:pPr algn="just">
              <a:lnSpc>
                <a:spcPct val="150000"/>
              </a:lnSpc>
              <a:buClr>
                <a:schemeClr val="tx1"/>
              </a:buClr>
              <a:buFont typeface="Arial" panose="020B0604020202020204" pitchFamily="34" charset="0"/>
              <a:buChar char="•"/>
            </a:pPr>
            <a:r>
              <a:rPr lang="zh-CN" altLang="en-US" sz="2800" dirty="0"/>
              <a:t>提供应用可控的锁机制</a:t>
            </a:r>
            <a:endParaRPr lang="en-US" sz="2800" dirty="0"/>
          </a:p>
          <a:p>
            <a:pPr lvl="1" algn="just">
              <a:lnSpc>
                <a:spcPct val="150000"/>
              </a:lnSpc>
              <a:buFont typeface="Arial" panose="020B0604020202020204" pitchFamily="34" charset="0"/>
              <a:buChar char="•"/>
            </a:pPr>
            <a:r>
              <a:rPr lang="zh-CN" altLang="en-US" sz="2400" dirty="0"/>
              <a:t>锁定数据，防止其他节点短时间内访问以减少抖动</a:t>
            </a:r>
            <a:endParaRPr lang="en-US" sz="2400" dirty="0"/>
          </a:p>
          <a:p>
            <a:pPr algn="just">
              <a:lnSpc>
                <a:spcPct val="150000"/>
              </a:lnSpc>
              <a:buClr>
                <a:schemeClr val="tx1"/>
              </a:buClr>
              <a:buFont typeface="Arial" panose="020B0604020202020204" pitchFamily="34" charset="0"/>
              <a:buChar char="•"/>
            </a:pPr>
            <a:r>
              <a:rPr lang="zh-CN" altLang="en-US" sz="2800" dirty="0"/>
              <a:t>固定块在一个节点上至少一段时间</a:t>
            </a:r>
            <a:endParaRPr lang="en-US" sz="2800" dirty="0"/>
          </a:p>
          <a:p>
            <a:pPr lvl="1" algn="just">
              <a:lnSpc>
                <a:spcPct val="150000"/>
              </a:lnSpc>
            </a:pPr>
            <a:r>
              <a:rPr lang="zh-CN" altLang="en-US" sz="2400" dirty="0"/>
              <a:t>如果一块分配给该节点后时间过短，禁止从该节点取走此块</a:t>
            </a:r>
            <a:endParaRPr lang="en-US" sz="2400" dirty="0"/>
          </a:p>
          <a:p>
            <a:pPr lvl="1" algn="just">
              <a:lnSpc>
                <a:spcPct val="150000"/>
              </a:lnSpc>
              <a:buFont typeface="Arial" panose="020B0604020202020204" pitchFamily="34" charset="0"/>
              <a:buChar char="•"/>
            </a:pPr>
            <a:r>
              <a:rPr lang="zh-CN" altLang="en-US" sz="2400" dirty="0"/>
              <a:t>缺点：时间值选择困难</a:t>
            </a:r>
            <a:endParaRPr lang="en-US" sz="2400" dirty="0"/>
          </a:p>
          <a:p>
            <a:pPr algn="just">
              <a:lnSpc>
                <a:spcPct val="150000"/>
              </a:lnSpc>
              <a:buClr>
                <a:schemeClr val="tx1"/>
              </a:buClr>
              <a:buFont typeface="Arial" panose="020B0604020202020204" pitchFamily="34" charset="0"/>
              <a:buChar char="•"/>
            </a:pPr>
            <a:r>
              <a:rPr lang="zh-CN" altLang="en-US" sz="2800" dirty="0"/>
              <a:t>根据共享数据使用模式，调整一致性算法</a:t>
            </a:r>
            <a:endParaRPr lang="zh-CN" altLang="en-US" sz="2400" dirty="0"/>
          </a:p>
          <a:p>
            <a:pPr lvl="1" algn="just">
              <a:lnSpc>
                <a:spcPct val="150000"/>
              </a:lnSpc>
              <a:buFont typeface="Arial" panose="020B0604020202020204" pitchFamily="34" charset="0"/>
              <a:buChar char="•"/>
            </a:pPr>
            <a:r>
              <a:rPr lang="zh-CN" altLang="en-US" sz="2400" dirty="0"/>
              <a:t>通过对具有不同特征的共享数据使用不同的一致性协议，也可以最小化抖动</a:t>
            </a:r>
            <a:endParaRPr lang="en-US" sz="2400" dirty="0"/>
          </a:p>
        </p:txBody>
      </p:sp>
    </p:spTree>
    <p:extLst>
      <p:ext uri="{BB962C8B-B14F-4D97-AF65-F5344CB8AC3E}">
        <p14:creationId xmlns:p14="http://schemas.microsoft.com/office/powerpoint/2010/main" val="41223745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pPr>
              <a:lnSpc>
                <a:spcPct val="100000"/>
              </a:lnSpc>
            </a:pPr>
            <a:r>
              <a:rPr lang="zh-CN" altLang="en-US" sz="4800" b="1" dirty="0">
                <a:solidFill>
                  <a:srgbClr val="2826F5"/>
                </a:solidFill>
              </a:rPr>
              <a:t>目录</a:t>
            </a:r>
            <a:endParaRPr lang="en-IN" sz="4800" b="1" dirty="0">
              <a:solidFill>
                <a:srgbClr val="2826F5"/>
              </a:solidFill>
            </a:endParaRPr>
          </a:p>
        </p:txBody>
      </p:sp>
      <p:sp>
        <p:nvSpPr>
          <p:cNvPr id="16" name="Content Placeholder 2"/>
          <p:cNvSpPr>
            <a:spLocks noGrp="1"/>
          </p:cNvSpPr>
          <p:nvPr>
            <p:ph idx="1"/>
          </p:nvPr>
        </p:nvSpPr>
        <p:spPr>
          <a:xfrm>
            <a:off x="212557" y="1166019"/>
            <a:ext cx="11758863" cy="3117224"/>
          </a:xfrm>
        </p:spPr>
        <p:txBody>
          <a:bodyPr>
            <a:normAutofit/>
          </a:bodyPr>
          <a:lstStyle/>
          <a:p>
            <a:r>
              <a:rPr lang="zh-CN" altLang="en-US" dirty="0">
                <a:latin typeface="+mn-lt"/>
              </a:rPr>
              <a:t>引言</a:t>
            </a:r>
            <a:endParaRPr lang="en-US" dirty="0">
              <a:latin typeface="+mn-lt"/>
            </a:endParaRPr>
          </a:p>
          <a:p>
            <a:r>
              <a:rPr lang="zh-CN" altLang="en-US" dirty="0"/>
              <a:t>分布式共享内存核心问题</a:t>
            </a:r>
            <a:endParaRPr lang="en-US" altLang="zh-CN" dirty="0"/>
          </a:p>
          <a:p>
            <a:r>
              <a:rPr lang="zh-CN" altLang="en-US" dirty="0">
                <a:solidFill>
                  <a:srgbClr val="FF0000"/>
                </a:solidFill>
              </a:rPr>
              <a:t>构建分布式共享内存系统</a:t>
            </a:r>
            <a:endParaRPr lang="en-US" dirty="0">
              <a:solidFill>
                <a:srgbClr val="FF0000"/>
              </a:solidFill>
            </a:endParaRPr>
          </a:p>
          <a:p>
            <a:r>
              <a:rPr lang="zh-CN" altLang="en-US" dirty="0"/>
              <a:t>实例</a:t>
            </a:r>
            <a:endParaRPr lang="en-US" altLang="zh-CN" dirty="0"/>
          </a:p>
          <a:p>
            <a:r>
              <a:rPr lang="zh-CN" altLang="en-US" dirty="0"/>
              <a:t>总结</a:t>
            </a:r>
            <a:endParaRPr lang="en-US" altLang="zh-CN" dirty="0"/>
          </a:p>
        </p:txBody>
      </p:sp>
    </p:spTree>
    <p:extLst>
      <p:ext uri="{BB962C8B-B14F-4D97-AF65-F5344CB8AC3E}">
        <p14:creationId xmlns:p14="http://schemas.microsoft.com/office/powerpoint/2010/main" val="28249474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00000"/>
              </a:lnSpc>
            </a:pPr>
            <a:r>
              <a:rPr lang="zh-CN" altLang="en-US" sz="4800" b="1" dirty="0">
                <a:solidFill>
                  <a:srgbClr val="2826F5"/>
                </a:solidFill>
              </a:rPr>
              <a:t>构建分布式共享内存系统</a:t>
            </a:r>
          </a:p>
        </p:txBody>
      </p:sp>
      <p:sp>
        <p:nvSpPr>
          <p:cNvPr id="3" name="内容占位符 2"/>
          <p:cNvSpPr>
            <a:spLocks noGrp="1"/>
          </p:cNvSpPr>
          <p:nvPr>
            <p:ph idx="1"/>
          </p:nvPr>
        </p:nvSpPr>
        <p:spPr>
          <a:xfrm>
            <a:off x="356936" y="1145778"/>
            <a:ext cx="11638547" cy="3302397"/>
          </a:xfrm>
        </p:spPr>
        <p:txBody>
          <a:bodyPr>
            <a:normAutofit/>
          </a:bodyPr>
          <a:lstStyle/>
          <a:p>
            <a:r>
              <a:rPr lang="zh-CN" altLang="en-US" sz="2800" dirty="0"/>
              <a:t>硬件</a:t>
            </a:r>
            <a:endParaRPr lang="en-US" altLang="zh-CN" sz="2800" dirty="0"/>
          </a:p>
          <a:p>
            <a:pPr lvl="1"/>
            <a:r>
              <a:rPr lang="zh-CN" altLang="en-US" sz="2400" dirty="0"/>
              <a:t>需要特殊的网络接口和缓存一致性保证芯片</a:t>
            </a:r>
            <a:endParaRPr lang="en-US" altLang="zh-CN" sz="2400" dirty="0"/>
          </a:p>
          <a:p>
            <a:pPr lvl="1"/>
            <a:r>
              <a:rPr lang="zh-CN" altLang="en-US" sz="2400" dirty="0"/>
              <a:t>一些支持共享内存操作的接口</a:t>
            </a:r>
            <a:endParaRPr lang="en-US" altLang="zh-CN" sz="2400" dirty="0"/>
          </a:p>
          <a:p>
            <a:pPr lvl="1"/>
            <a:r>
              <a:rPr lang="zh-CN" altLang="en-US" sz="2400" dirty="0"/>
              <a:t>更高性能，但更加昂贵</a:t>
            </a:r>
            <a:endParaRPr lang="en-US" altLang="zh-CN" sz="2400" dirty="0"/>
          </a:p>
          <a:p>
            <a:r>
              <a:rPr lang="zh-CN" altLang="en-US" sz="2800" dirty="0"/>
              <a:t>软件</a:t>
            </a:r>
            <a:endParaRPr lang="en-US" altLang="zh-CN" sz="2800" dirty="0"/>
          </a:p>
          <a:p>
            <a:pPr lvl="1"/>
            <a:r>
              <a:rPr lang="zh-CN" altLang="en-US" sz="2400" dirty="0"/>
              <a:t>修改系统内核</a:t>
            </a:r>
          </a:p>
          <a:p>
            <a:pPr lvl="1"/>
            <a:r>
              <a:rPr lang="zh-CN" altLang="en-US" sz="2400" dirty="0"/>
              <a:t>在操作系统和应用程序之间添加软件层</a:t>
            </a:r>
          </a:p>
        </p:txBody>
      </p:sp>
      <p:grpSp>
        <p:nvGrpSpPr>
          <p:cNvPr id="6" name="Group 3"/>
          <p:cNvGrpSpPr>
            <a:grpSpLocks/>
          </p:cNvGrpSpPr>
          <p:nvPr/>
        </p:nvGrpSpPr>
        <p:grpSpPr bwMode="auto">
          <a:xfrm>
            <a:off x="1636714" y="4762500"/>
            <a:ext cx="6781800" cy="2095500"/>
            <a:chOff x="645" y="1531"/>
            <a:chExt cx="4272" cy="1320"/>
          </a:xfrm>
        </p:grpSpPr>
        <p:grpSp>
          <p:nvGrpSpPr>
            <p:cNvPr id="7" name="Group 4"/>
            <p:cNvGrpSpPr>
              <a:grpSpLocks/>
            </p:cNvGrpSpPr>
            <p:nvPr/>
          </p:nvGrpSpPr>
          <p:grpSpPr bwMode="auto">
            <a:xfrm>
              <a:off x="858" y="1858"/>
              <a:ext cx="3843" cy="993"/>
              <a:chOff x="933" y="2995"/>
              <a:chExt cx="3843" cy="993"/>
            </a:xfrm>
          </p:grpSpPr>
          <p:sp>
            <p:nvSpPr>
              <p:cNvPr id="25" name="Rectangle 5"/>
              <p:cNvSpPr>
                <a:spLocks noChangeArrowheads="1"/>
              </p:cNvSpPr>
              <p:nvPr/>
            </p:nvSpPr>
            <p:spPr bwMode="auto">
              <a:xfrm>
                <a:off x="933" y="2995"/>
                <a:ext cx="3843" cy="779"/>
              </a:xfrm>
              <a:prstGeom prst="rect">
                <a:avLst/>
              </a:prstGeom>
              <a:noFill/>
              <a:ln w="38100">
                <a:solidFill>
                  <a:srgbClr val="FC0128"/>
                </a:solidFill>
                <a:prstDash val="dash"/>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6"/>
              <p:cNvSpPr txBox="1">
                <a:spLocks noChangeArrowheads="1"/>
              </p:cNvSpPr>
              <p:nvPr/>
            </p:nvSpPr>
            <p:spPr bwMode="auto">
              <a:xfrm>
                <a:off x="2112" y="3757"/>
                <a:ext cx="18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hangingPunct="0"/>
                <a:r>
                  <a:rPr kumimoji="0" lang="en-US" altLang="zh-CN" sz="1800" i="1" dirty="0">
                    <a:solidFill>
                      <a:srgbClr val="FC0128"/>
                    </a:solidFill>
                    <a:latin typeface="Arial" panose="020B0604020202020204" pitchFamily="34" charset="0"/>
                    <a:ea typeface="宋体" panose="02010600030101010101" pitchFamily="2" charset="-122"/>
                    <a:cs typeface="Times New Roman" panose="02020603050405020304" pitchFamily="18" charset="0"/>
                  </a:rPr>
                  <a:t>distributed shared memory</a:t>
                </a:r>
              </a:p>
            </p:txBody>
          </p:sp>
        </p:grpSp>
        <p:sp>
          <p:nvSpPr>
            <p:cNvPr id="8" name="Text Box 7"/>
            <p:cNvSpPr txBox="1">
              <a:spLocks noChangeArrowheads="1"/>
            </p:cNvSpPr>
            <p:nvPr/>
          </p:nvSpPr>
          <p:spPr bwMode="auto">
            <a:xfrm>
              <a:off x="4053" y="2413"/>
              <a:ext cx="60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hangingPunct="0"/>
              <a:r>
                <a:rPr kumimoji="0" lang="en-US" altLang="zh-CN" sz="1600" b="1" dirty="0">
                  <a:solidFill>
                    <a:srgbClr val="000000"/>
                  </a:solidFill>
                  <a:latin typeface="Arial" panose="020B0604020202020204" pitchFamily="34" charset="0"/>
                  <a:ea typeface="宋体" panose="02010600030101010101" pitchFamily="2" charset="-122"/>
                  <a:cs typeface="Times New Roman" panose="02020603050405020304" pitchFamily="18" charset="0"/>
                </a:rPr>
                <a:t>network</a:t>
              </a:r>
            </a:p>
          </p:txBody>
        </p:sp>
        <p:sp>
          <p:nvSpPr>
            <p:cNvPr id="9" name="Rectangle 8"/>
            <p:cNvSpPr>
              <a:spLocks noChangeArrowheads="1"/>
            </p:cNvSpPr>
            <p:nvPr/>
          </p:nvSpPr>
          <p:spPr bwMode="auto">
            <a:xfrm>
              <a:off x="1269" y="1776"/>
              <a:ext cx="48" cy="144"/>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12700">
              <a:solidFill>
                <a:srgbClr val="0211DA"/>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9"/>
            <p:cNvSpPr>
              <a:spLocks noChangeArrowheads="1"/>
            </p:cNvSpPr>
            <p:nvPr/>
          </p:nvSpPr>
          <p:spPr bwMode="auto">
            <a:xfrm>
              <a:off x="1797" y="1777"/>
              <a:ext cx="48" cy="576"/>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12700">
              <a:solidFill>
                <a:srgbClr val="0211DA"/>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10"/>
            <p:cNvSpPr>
              <a:spLocks noChangeArrowheads="1"/>
            </p:cNvSpPr>
            <p:nvPr/>
          </p:nvSpPr>
          <p:spPr bwMode="auto">
            <a:xfrm>
              <a:off x="2085" y="1776"/>
              <a:ext cx="48" cy="144"/>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12700">
              <a:solidFill>
                <a:srgbClr val="0211DA"/>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11"/>
            <p:cNvSpPr>
              <a:spLocks noChangeArrowheads="1"/>
            </p:cNvSpPr>
            <p:nvPr/>
          </p:nvSpPr>
          <p:spPr bwMode="auto">
            <a:xfrm>
              <a:off x="4245" y="1776"/>
              <a:ext cx="48" cy="144"/>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12700">
              <a:solidFill>
                <a:srgbClr val="0211DA"/>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12"/>
            <p:cNvSpPr>
              <a:spLocks noChangeArrowheads="1"/>
            </p:cNvSpPr>
            <p:nvPr/>
          </p:nvSpPr>
          <p:spPr bwMode="auto">
            <a:xfrm>
              <a:off x="981" y="1777"/>
              <a:ext cx="48" cy="576"/>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12700">
              <a:solidFill>
                <a:srgbClr val="0211DA"/>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13"/>
            <p:cNvSpPr>
              <a:spLocks noChangeArrowheads="1"/>
            </p:cNvSpPr>
            <p:nvPr/>
          </p:nvSpPr>
          <p:spPr bwMode="auto">
            <a:xfrm>
              <a:off x="3960" y="1769"/>
              <a:ext cx="48" cy="576"/>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12700">
              <a:solidFill>
                <a:srgbClr val="0211DA"/>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14"/>
            <p:cNvSpPr>
              <a:spLocks noChangeArrowheads="1"/>
            </p:cNvSpPr>
            <p:nvPr/>
          </p:nvSpPr>
          <p:spPr bwMode="auto">
            <a:xfrm>
              <a:off x="2806" y="1650"/>
              <a:ext cx="47" cy="47"/>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15"/>
            <p:cNvSpPr>
              <a:spLocks noChangeArrowheads="1"/>
            </p:cNvSpPr>
            <p:nvPr/>
          </p:nvSpPr>
          <p:spPr bwMode="auto">
            <a:xfrm>
              <a:off x="2954" y="1651"/>
              <a:ext cx="47" cy="47"/>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16"/>
            <p:cNvSpPr>
              <a:spLocks noChangeArrowheads="1"/>
            </p:cNvSpPr>
            <p:nvPr/>
          </p:nvSpPr>
          <p:spPr bwMode="auto">
            <a:xfrm>
              <a:off x="3102" y="1652"/>
              <a:ext cx="47" cy="47"/>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7"/>
            <p:cNvSpPr txBox="1">
              <a:spLocks noChangeArrowheads="1"/>
            </p:cNvSpPr>
            <p:nvPr/>
          </p:nvSpPr>
          <p:spPr bwMode="auto">
            <a:xfrm>
              <a:off x="1110" y="1903"/>
              <a:ext cx="394" cy="239"/>
            </a:xfrm>
            <a:prstGeom prst="rect">
              <a:avLst/>
            </a:prstGeom>
            <a:solidFill>
              <a:schemeClr val="bg1"/>
            </a:solidFill>
            <a:ln w="12700">
              <a:solidFill>
                <a:srgbClr val="0211DA"/>
              </a:solidFill>
              <a:miter lim="800000"/>
              <a:headEnd type="none" w="sm" len="sm"/>
              <a:tailEnd type="none" w="sm" len="sm"/>
            </a:ln>
            <a:effectLst>
              <a:outerShdw dist="35921" dir="2700000" algn="ctr" rotWithShape="0">
                <a:schemeClr val="bg2"/>
              </a:outerShdw>
            </a:effectLst>
          </p:spPr>
          <p:txBody>
            <a:bodyPr wrap="none" lIns="45720" rIns="45720">
              <a:spAutoFit/>
            </a:bodyPr>
            <a:lstStyle/>
            <a:p>
              <a:pPr algn="l" rtl="0" eaLnBrk="0" hangingPunct="0"/>
              <a:r>
                <a:rPr kumimoji="0" lang="en-US" altLang="zh-CN" sz="1800" b="1">
                  <a:solidFill>
                    <a:srgbClr val="114FFB"/>
                  </a:solidFill>
                  <a:latin typeface="Arial" panose="020B0604020202020204" pitchFamily="34" charset="0"/>
                  <a:ea typeface="宋体" panose="02010600030101010101" pitchFamily="2" charset="-122"/>
                  <a:cs typeface="Times New Roman" panose="02020603050405020304" pitchFamily="18" charset="0"/>
                </a:rPr>
                <a:t>Mem</a:t>
              </a:r>
            </a:p>
          </p:txBody>
        </p:sp>
        <p:sp>
          <p:nvSpPr>
            <p:cNvPr id="19" name="Text Box 18"/>
            <p:cNvSpPr txBox="1">
              <a:spLocks noChangeArrowheads="1"/>
            </p:cNvSpPr>
            <p:nvPr/>
          </p:nvSpPr>
          <p:spPr bwMode="auto">
            <a:xfrm>
              <a:off x="1926" y="1903"/>
              <a:ext cx="394" cy="239"/>
            </a:xfrm>
            <a:prstGeom prst="rect">
              <a:avLst/>
            </a:prstGeom>
            <a:solidFill>
              <a:schemeClr val="bg1"/>
            </a:solidFill>
            <a:ln w="12700">
              <a:solidFill>
                <a:srgbClr val="0211DA"/>
              </a:solidFill>
              <a:miter lim="800000"/>
              <a:headEnd type="none" w="sm" len="sm"/>
              <a:tailEnd type="none" w="sm" len="sm"/>
            </a:ln>
            <a:effectLst>
              <a:outerShdw dist="35921" dir="2700000" algn="ctr" rotWithShape="0">
                <a:schemeClr val="bg2"/>
              </a:outerShdw>
            </a:effectLst>
          </p:spPr>
          <p:txBody>
            <a:bodyPr wrap="none" lIns="45720" rIns="45720">
              <a:spAutoFit/>
            </a:bodyPr>
            <a:lstStyle/>
            <a:p>
              <a:pPr algn="l" rtl="0" eaLnBrk="0" hangingPunct="0"/>
              <a:r>
                <a:rPr kumimoji="0" lang="en-US" altLang="zh-CN" sz="1800" b="1">
                  <a:solidFill>
                    <a:srgbClr val="114FFB"/>
                  </a:solidFill>
                  <a:latin typeface="Arial" panose="020B0604020202020204" pitchFamily="34" charset="0"/>
                  <a:ea typeface="宋体" panose="02010600030101010101" pitchFamily="2" charset="-122"/>
                  <a:cs typeface="Times New Roman" panose="02020603050405020304" pitchFamily="18" charset="0"/>
                </a:rPr>
                <a:t>Mem</a:t>
              </a:r>
            </a:p>
          </p:txBody>
        </p:sp>
        <p:sp>
          <p:nvSpPr>
            <p:cNvPr id="20" name="Text Box 19"/>
            <p:cNvSpPr txBox="1">
              <a:spLocks noChangeArrowheads="1"/>
            </p:cNvSpPr>
            <p:nvPr/>
          </p:nvSpPr>
          <p:spPr bwMode="auto">
            <a:xfrm>
              <a:off x="4086" y="1897"/>
              <a:ext cx="394" cy="239"/>
            </a:xfrm>
            <a:prstGeom prst="rect">
              <a:avLst/>
            </a:prstGeom>
            <a:solidFill>
              <a:schemeClr val="bg1"/>
            </a:solidFill>
            <a:ln w="12700">
              <a:solidFill>
                <a:srgbClr val="0211DA"/>
              </a:solidFill>
              <a:miter lim="800000"/>
              <a:headEnd type="none" w="sm" len="sm"/>
              <a:tailEnd type="none" w="sm" len="sm"/>
            </a:ln>
            <a:effectLst>
              <a:outerShdw dist="35921" dir="2700000" algn="ctr" rotWithShape="0">
                <a:schemeClr val="bg2"/>
              </a:outerShdw>
            </a:effectLst>
          </p:spPr>
          <p:txBody>
            <a:bodyPr wrap="none" lIns="45720" rIns="45720">
              <a:spAutoFit/>
            </a:bodyPr>
            <a:lstStyle/>
            <a:p>
              <a:pPr algn="l" rtl="0" eaLnBrk="0" hangingPunct="0"/>
              <a:r>
                <a:rPr kumimoji="0" lang="en-US" altLang="zh-CN" sz="1800" b="1">
                  <a:solidFill>
                    <a:srgbClr val="114FFB"/>
                  </a:solidFill>
                  <a:latin typeface="Arial" panose="020B0604020202020204" pitchFamily="34" charset="0"/>
                  <a:ea typeface="宋体" panose="02010600030101010101" pitchFamily="2" charset="-122"/>
                  <a:cs typeface="Times New Roman" panose="02020603050405020304" pitchFamily="18" charset="0"/>
                </a:rPr>
                <a:t>Mem</a:t>
              </a:r>
            </a:p>
          </p:txBody>
        </p:sp>
        <p:sp>
          <p:nvSpPr>
            <p:cNvPr id="21" name="Text Box 20"/>
            <p:cNvSpPr txBox="1">
              <a:spLocks noChangeArrowheads="1"/>
            </p:cNvSpPr>
            <p:nvPr/>
          </p:nvSpPr>
          <p:spPr bwMode="auto">
            <a:xfrm>
              <a:off x="923" y="1537"/>
              <a:ext cx="604" cy="239"/>
            </a:xfrm>
            <a:prstGeom prst="rect">
              <a:avLst/>
            </a:prstGeom>
            <a:solidFill>
              <a:schemeClr val="bg1"/>
            </a:solidFill>
            <a:ln w="12700">
              <a:solidFill>
                <a:srgbClr val="0211DA"/>
              </a:solidFill>
              <a:miter lim="800000"/>
              <a:headEnd type="none" w="sm" len="sm"/>
              <a:tailEnd type="none" w="sm" len="sm"/>
            </a:ln>
            <a:effectLst>
              <a:outerShdw dist="35921" dir="2700000" algn="ctr" rotWithShape="0">
                <a:schemeClr val="bg2"/>
              </a:outerShdw>
            </a:effectLst>
          </p:spPr>
          <p:txBody>
            <a:bodyPr wrap="none">
              <a:spAutoFit/>
            </a:bodyPr>
            <a:lstStyle/>
            <a:p>
              <a:pPr algn="l" rtl="0" eaLnBrk="0" hangingPunct="0"/>
              <a:r>
                <a:rPr kumimoji="0" lang="en-US" altLang="zh-CN" sz="1800" b="1">
                  <a:solidFill>
                    <a:srgbClr val="114FFB"/>
                  </a:solidFill>
                  <a:latin typeface="Arial" panose="020B0604020202020204" pitchFamily="34" charset="0"/>
                  <a:ea typeface="宋体" panose="02010600030101010101" pitchFamily="2" charset="-122"/>
                  <a:cs typeface="Times New Roman" panose="02020603050405020304" pitchFamily="18" charset="0"/>
                </a:rPr>
                <a:t>Node 1</a:t>
              </a:r>
            </a:p>
          </p:txBody>
        </p:sp>
        <p:sp>
          <p:nvSpPr>
            <p:cNvPr id="22" name="Text Box 21"/>
            <p:cNvSpPr txBox="1">
              <a:spLocks noChangeArrowheads="1"/>
            </p:cNvSpPr>
            <p:nvPr/>
          </p:nvSpPr>
          <p:spPr bwMode="auto">
            <a:xfrm>
              <a:off x="1739" y="1537"/>
              <a:ext cx="604" cy="239"/>
            </a:xfrm>
            <a:prstGeom prst="rect">
              <a:avLst/>
            </a:prstGeom>
            <a:solidFill>
              <a:schemeClr val="bg1"/>
            </a:solidFill>
            <a:ln w="12700">
              <a:solidFill>
                <a:srgbClr val="0211DA"/>
              </a:solidFill>
              <a:miter lim="800000"/>
              <a:headEnd type="none" w="sm" len="sm"/>
              <a:tailEnd type="none" w="sm" len="sm"/>
            </a:ln>
            <a:effectLst>
              <a:outerShdw dist="35921" dir="2700000" algn="ctr" rotWithShape="0">
                <a:schemeClr val="bg2"/>
              </a:outerShdw>
            </a:effectLst>
          </p:spPr>
          <p:txBody>
            <a:bodyPr wrap="none">
              <a:spAutoFit/>
            </a:bodyPr>
            <a:lstStyle/>
            <a:p>
              <a:pPr algn="l" rtl="0" eaLnBrk="0" hangingPunct="0"/>
              <a:r>
                <a:rPr kumimoji="0" lang="en-US" altLang="zh-CN" sz="1800" b="1">
                  <a:solidFill>
                    <a:srgbClr val="114FFB"/>
                  </a:solidFill>
                  <a:latin typeface="Arial" panose="020B0604020202020204" pitchFamily="34" charset="0"/>
                  <a:ea typeface="宋体" panose="02010600030101010101" pitchFamily="2" charset="-122"/>
                  <a:cs typeface="Times New Roman" panose="02020603050405020304" pitchFamily="18" charset="0"/>
                </a:rPr>
                <a:t>Node 2</a:t>
              </a:r>
            </a:p>
          </p:txBody>
        </p:sp>
        <p:sp>
          <p:nvSpPr>
            <p:cNvPr id="23" name="Text Box 22"/>
            <p:cNvSpPr txBox="1">
              <a:spLocks noChangeArrowheads="1"/>
            </p:cNvSpPr>
            <p:nvPr/>
          </p:nvSpPr>
          <p:spPr bwMode="auto">
            <a:xfrm>
              <a:off x="3899" y="1531"/>
              <a:ext cx="612" cy="239"/>
            </a:xfrm>
            <a:prstGeom prst="rect">
              <a:avLst/>
            </a:prstGeom>
            <a:solidFill>
              <a:schemeClr val="bg1"/>
            </a:solidFill>
            <a:ln w="12700">
              <a:solidFill>
                <a:srgbClr val="0211DA"/>
              </a:solidFill>
              <a:miter lim="800000"/>
              <a:headEnd type="none" w="sm" len="sm"/>
              <a:tailEnd type="none" w="sm" len="sm"/>
            </a:ln>
            <a:effectLst>
              <a:outerShdw dist="35921" dir="2700000" algn="ctr" rotWithShape="0">
                <a:schemeClr val="bg2"/>
              </a:outerShdw>
            </a:effectLst>
          </p:spPr>
          <p:txBody>
            <a:bodyPr wrap="none">
              <a:spAutoFit/>
            </a:bodyPr>
            <a:lstStyle/>
            <a:p>
              <a:pPr algn="l" rtl="0" eaLnBrk="0" hangingPunct="0"/>
              <a:r>
                <a:rPr kumimoji="0" lang="en-US" altLang="zh-CN" sz="1800" b="1">
                  <a:solidFill>
                    <a:srgbClr val="114FFB"/>
                  </a:solidFill>
                  <a:latin typeface="Arial" panose="020B0604020202020204" pitchFamily="34" charset="0"/>
                  <a:ea typeface="宋体" panose="02010600030101010101" pitchFamily="2" charset="-122"/>
                  <a:cs typeface="Times New Roman" panose="02020603050405020304" pitchFamily="18" charset="0"/>
                </a:rPr>
                <a:t>Node </a:t>
              </a:r>
              <a:r>
                <a:rPr kumimoji="0" lang="en-US" altLang="zh-CN" sz="1800" b="1" i="1">
                  <a:solidFill>
                    <a:srgbClr val="114FFB"/>
                  </a:solidFill>
                  <a:latin typeface="Arial" panose="020B0604020202020204" pitchFamily="34" charset="0"/>
                  <a:ea typeface="宋体" panose="02010600030101010101" pitchFamily="2" charset="-122"/>
                  <a:cs typeface="Times New Roman" panose="02020603050405020304" pitchFamily="18" charset="0"/>
                </a:rPr>
                <a:t>n</a:t>
              </a:r>
              <a:endParaRPr kumimoji="0" lang="en-US" altLang="zh-CN" sz="1800" b="1">
                <a:solidFill>
                  <a:srgbClr val="114FFB"/>
                </a:solidFill>
                <a:latin typeface="Arial" panose="020B0604020202020204" pitchFamily="34" charset="0"/>
                <a:ea typeface="宋体" panose="02010600030101010101" pitchFamily="2" charset="-122"/>
                <a:cs typeface="Times New Roman" panose="02020603050405020304" pitchFamily="18" charset="0"/>
              </a:endParaRPr>
            </a:p>
          </p:txBody>
        </p:sp>
        <p:sp>
          <p:nvSpPr>
            <p:cNvPr id="24" name="Rectangle 23"/>
            <p:cNvSpPr>
              <a:spLocks noChangeArrowheads="1"/>
            </p:cNvSpPr>
            <p:nvPr/>
          </p:nvSpPr>
          <p:spPr bwMode="auto">
            <a:xfrm>
              <a:off x="645" y="2346"/>
              <a:ext cx="4272" cy="48"/>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a:solidFill>
                <a:srgbClr val="0211DA"/>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91125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00000"/>
              </a:lnSpc>
            </a:pPr>
            <a:r>
              <a:rPr lang="en-US" altLang="zh-CN" sz="4800" dirty="0">
                <a:solidFill>
                  <a:srgbClr val="2826F5"/>
                </a:solidFill>
              </a:rPr>
              <a:t> </a:t>
            </a:r>
            <a:r>
              <a:rPr lang="zh-CN" altLang="en-US" sz="4800" b="1" dirty="0">
                <a:solidFill>
                  <a:srgbClr val="2826F5"/>
                </a:solidFill>
              </a:rPr>
              <a:t>软件化</a:t>
            </a:r>
            <a:r>
              <a:rPr lang="en-US" altLang="zh-CN" sz="4800" b="1" dirty="0">
                <a:solidFill>
                  <a:srgbClr val="2826F5"/>
                </a:solidFill>
              </a:rPr>
              <a:t>DSM</a:t>
            </a:r>
            <a:r>
              <a:rPr lang="zh-CN" altLang="en-US" sz="4800" b="1" dirty="0">
                <a:solidFill>
                  <a:srgbClr val="2826F5"/>
                </a:solidFill>
              </a:rPr>
              <a:t>系统</a:t>
            </a:r>
          </a:p>
        </p:txBody>
      </p:sp>
      <p:sp>
        <p:nvSpPr>
          <p:cNvPr id="4" name="内容占位符 3"/>
          <p:cNvSpPr>
            <a:spLocks noGrp="1"/>
          </p:cNvSpPr>
          <p:nvPr>
            <p:ph idx="1"/>
          </p:nvPr>
        </p:nvSpPr>
        <p:spPr>
          <a:xfrm>
            <a:off x="164431" y="1166018"/>
            <a:ext cx="11879179" cy="3273635"/>
          </a:xfrm>
        </p:spPr>
        <p:txBody>
          <a:bodyPr/>
          <a:lstStyle/>
          <a:p>
            <a:r>
              <a:rPr lang="zh-CN" altLang="en-US" sz="2800" dirty="0"/>
              <a:t>基于分页 </a:t>
            </a:r>
            <a:r>
              <a:rPr lang="en-US" altLang="zh-CN" sz="2800" dirty="0"/>
              <a:t>- </a:t>
            </a:r>
            <a:r>
              <a:rPr lang="zh-CN" altLang="en-US" sz="2800" dirty="0"/>
              <a:t>使用系统的虚拟内存</a:t>
            </a:r>
            <a:endParaRPr lang="en-US" altLang="zh-CN" sz="2800" dirty="0"/>
          </a:p>
          <a:p>
            <a:pPr lvl="1"/>
            <a:r>
              <a:rPr lang="en-US" altLang="zh-CN" sz="2400" dirty="0" err="1"/>
              <a:t>TreadMarks</a:t>
            </a:r>
            <a:r>
              <a:rPr lang="en-US" altLang="zh-CN" sz="2400" dirty="0"/>
              <a:t>, Locust</a:t>
            </a:r>
            <a:endParaRPr lang="en-US" altLang="zh-CN" sz="2000" dirty="0"/>
          </a:p>
          <a:p>
            <a:r>
              <a:rPr lang="zh-CN" altLang="en-US" sz="2800" dirty="0"/>
              <a:t>共享变量方法 </a:t>
            </a:r>
            <a:r>
              <a:rPr lang="en-US" altLang="zh-CN" sz="2800" dirty="0"/>
              <a:t>- </a:t>
            </a:r>
            <a:r>
              <a:rPr lang="zh-CN" altLang="en-US" sz="2800" dirty="0"/>
              <a:t>使用例程访问共享变量</a:t>
            </a:r>
            <a:endParaRPr lang="en-US" altLang="zh-CN" sz="2800" dirty="0"/>
          </a:p>
          <a:p>
            <a:pPr lvl="1"/>
            <a:r>
              <a:rPr lang="fi-FI" altLang="zh-CN" sz="2400" dirty="0"/>
              <a:t>Munin, JIAJIA, Adsmith</a:t>
            </a:r>
            <a:endParaRPr lang="en-US" altLang="zh-CN" sz="2400" dirty="0"/>
          </a:p>
          <a:p>
            <a:r>
              <a:rPr lang="zh-CN" altLang="en-US" sz="2800" dirty="0"/>
              <a:t>基于对象 </a:t>
            </a:r>
            <a:r>
              <a:rPr lang="en-US" altLang="zh-CN" sz="2800" dirty="0"/>
              <a:t>- </a:t>
            </a:r>
            <a:r>
              <a:rPr lang="zh-CN" altLang="en-US" sz="2800" dirty="0"/>
              <a:t>对象集合内的共享数据。通过面向对象的原则访问共享数据（理想情况下）</a:t>
            </a:r>
            <a:endParaRPr lang="en-US" altLang="zh-CN" sz="2800" dirty="0"/>
          </a:p>
        </p:txBody>
      </p:sp>
    </p:spTree>
    <p:extLst>
      <p:ext uri="{BB962C8B-B14F-4D97-AF65-F5344CB8AC3E}">
        <p14:creationId xmlns:p14="http://schemas.microsoft.com/office/powerpoint/2010/main" val="2706076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pPr>
              <a:lnSpc>
                <a:spcPct val="100000"/>
              </a:lnSpc>
            </a:pPr>
            <a:r>
              <a:rPr lang="zh-CN" altLang="en-US" sz="4800" b="1">
                <a:solidFill>
                  <a:srgbClr val="2826F5"/>
                </a:solidFill>
              </a:rPr>
              <a:t>基于分页的分布式共享内存</a:t>
            </a:r>
            <a:endParaRPr lang="zh-CN" altLang="en-US" sz="4800" b="1" dirty="0">
              <a:solidFill>
                <a:srgbClr val="2826F5"/>
              </a:solidFill>
            </a:endParaRPr>
          </a:p>
        </p:txBody>
      </p:sp>
      <p:sp>
        <p:nvSpPr>
          <p:cNvPr id="5" name="Content Placeholder 2"/>
          <p:cNvSpPr txBox="1">
            <a:spLocks/>
          </p:cNvSpPr>
          <p:nvPr/>
        </p:nvSpPr>
        <p:spPr>
          <a:xfrm>
            <a:off x="8382782" y="1142999"/>
            <a:ext cx="3809218" cy="5213351"/>
          </a:xfrm>
          <a:prstGeom prst="rect">
            <a:avLst/>
          </a:prstGeom>
        </p:spPr>
        <p:txBody>
          <a:bodyPr rtlCol="0">
            <a:normAutofit/>
          </a:bodyPr>
          <a:lst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a:lstStyle>
          <a:p>
            <a:pPr>
              <a:defRPr/>
            </a:pPr>
            <a:r>
              <a:rPr lang="zh-CN" altLang="en-US" sz="2800" dirty="0">
                <a:latin typeface="SimHei" panose="02010609060101010101" pitchFamily="49" charset="-122"/>
                <a:ea typeface="SimHei" panose="02010609060101010101" pitchFamily="49" charset="-122"/>
              </a:rPr>
              <a:t>数据单元大小是页</a:t>
            </a:r>
            <a:endParaRPr lang="en-US" altLang="zh-CN" sz="2800" dirty="0">
              <a:latin typeface="SimHei" panose="02010609060101010101" pitchFamily="49" charset="-122"/>
              <a:ea typeface="SimHei" panose="02010609060101010101" pitchFamily="49" charset="-122"/>
            </a:endParaRPr>
          </a:p>
          <a:p>
            <a:pPr>
              <a:defRPr/>
            </a:pPr>
            <a:r>
              <a:rPr lang="zh-CN" altLang="en-US" sz="2800" dirty="0">
                <a:latin typeface="SimHei" panose="02010609060101010101" pitchFamily="49" charset="-122"/>
                <a:ea typeface="SimHei" panose="02010609060101010101" pitchFamily="49" charset="-122"/>
              </a:rPr>
              <a:t>通常引用不仅仅特定数据，因此导致长消息</a:t>
            </a:r>
            <a:endParaRPr lang="en-US" sz="2800" dirty="0">
              <a:latin typeface="SimHei" panose="02010609060101010101" pitchFamily="49" charset="-122"/>
              <a:ea typeface="SimHei" panose="02010609060101010101" pitchFamily="49" charset="-122"/>
            </a:endParaRPr>
          </a:p>
          <a:p>
            <a:pPr>
              <a:defRPr/>
            </a:pPr>
            <a:r>
              <a:rPr lang="zh-CN" altLang="en-US" sz="2800" dirty="0">
                <a:latin typeface="SimHei" panose="02010609060101010101" pitchFamily="49" charset="-122"/>
                <a:ea typeface="SimHei" panose="02010609060101010101" pitchFamily="49" charset="-122"/>
              </a:rPr>
              <a:t>不轻便，因为同特定的虚存硬件和软件相绑定</a:t>
            </a:r>
            <a:endParaRPr lang="en-US" sz="2800" dirty="0">
              <a:latin typeface="SimHei" panose="02010609060101010101" pitchFamily="49" charset="-122"/>
              <a:ea typeface="SimHei" panose="02010609060101010101" pitchFamily="49" charset="-122"/>
            </a:endParaRPr>
          </a:p>
          <a:p>
            <a:pPr>
              <a:defRPr/>
            </a:pPr>
            <a:r>
              <a:rPr lang="zh-CN" altLang="en-US" sz="2800" dirty="0">
                <a:latin typeface="SimHei" panose="02010609060101010101" pitchFamily="49" charset="-122"/>
                <a:ea typeface="SimHei" panose="02010609060101010101" pitchFamily="49" charset="-122"/>
              </a:rPr>
              <a:t>在页层次出现伪共享：不同处理器访问页的不同部分，虽然处理器间不共享信息，但该页必须共享</a:t>
            </a:r>
            <a:endParaRPr lang="en-US" sz="2800" dirty="0">
              <a:latin typeface="SimHei" panose="02010609060101010101" pitchFamily="49" charset="-122"/>
              <a:ea typeface="SimHei" panose="02010609060101010101" pitchFamily="49" charset="-122"/>
            </a:endParaRP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20256" y="1375511"/>
            <a:ext cx="7890385" cy="5187198"/>
          </a:xfrm>
          <a:prstGeom prst="rect">
            <a:avLst/>
          </a:prstGeom>
        </p:spPr>
      </p:pic>
    </p:spTree>
    <p:extLst>
      <p:ext uri="{BB962C8B-B14F-4D97-AF65-F5344CB8AC3E}">
        <p14:creationId xmlns:p14="http://schemas.microsoft.com/office/powerpoint/2010/main" val="3935672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Title 1"/>
          <p:cNvSpPr>
            <a:spLocks noGrp="1"/>
          </p:cNvSpPr>
          <p:nvPr>
            <p:ph type="title"/>
          </p:nvPr>
        </p:nvSpPr>
        <p:spPr/>
        <p:txBody>
          <a:bodyPr>
            <a:normAutofit/>
          </a:bodyPr>
          <a:lstStyle/>
          <a:p>
            <a:r>
              <a:rPr lang="zh-CN" altLang="en-US" sz="4800" b="1" dirty="0">
                <a:solidFill>
                  <a:srgbClr val="2826F5"/>
                </a:solidFill>
              </a:rPr>
              <a:t>设计概述</a:t>
            </a:r>
            <a:endParaRPr lang="en-US" altLang="zh-CN" sz="4800" b="1" dirty="0">
              <a:solidFill>
                <a:srgbClr val="2826F5"/>
              </a:solidFill>
            </a:endParaRPr>
          </a:p>
        </p:txBody>
      </p:sp>
      <p:graphicFrame>
        <p:nvGraphicFramePr>
          <p:cNvPr id="1026" name="Object 8"/>
          <p:cNvGraphicFramePr>
            <a:graphicFrameLocks noChangeAspect="1"/>
          </p:cNvGraphicFramePr>
          <p:nvPr>
            <p:extLst>
              <p:ext uri="{D42A27DB-BD31-4B8C-83A1-F6EECF244321}">
                <p14:modId xmlns:p14="http://schemas.microsoft.com/office/powerpoint/2010/main" val="2974312021"/>
              </p:ext>
            </p:extLst>
          </p:nvPr>
        </p:nvGraphicFramePr>
        <p:xfrm>
          <a:off x="1723941" y="1142999"/>
          <a:ext cx="8767596" cy="5637341"/>
        </p:xfrm>
        <a:graphic>
          <a:graphicData uri="http://schemas.openxmlformats.org/presentationml/2006/ole">
            <mc:AlternateContent xmlns:mc="http://schemas.openxmlformats.org/markup-compatibility/2006">
              <mc:Choice xmlns:v="urn:schemas-microsoft-com:vml" Requires="v">
                <p:oleObj spid="_x0000_s1137" name="Visio" r:id="rId3" imgW="5476930" imgH="3586261" progId="Visio.Drawing.11">
                  <p:embed/>
                </p:oleObj>
              </mc:Choice>
              <mc:Fallback>
                <p:oleObj name="Visio" r:id="rId3" imgW="5476930" imgH="3586261" progId="Visio.Drawing.11">
                  <p:embed/>
                  <p:pic>
                    <p:nvPicPr>
                      <p:cNvPr id="1026" name="Object 8"/>
                      <p:cNvPicPr>
                        <a:picLocks noChangeAspect="1" noChangeArrowheads="1"/>
                      </p:cNvPicPr>
                      <p:nvPr/>
                    </p:nvPicPr>
                    <p:blipFill>
                      <a:blip r:embed="rId4"/>
                      <a:srcRect/>
                      <a:stretch>
                        <a:fillRect/>
                      </a:stretch>
                    </p:blipFill>
                    <p:spPr bwMode="auto">
                      <a:xfrm>
                        <a:off x="1723941" y="1142999"/>
                        <a:ext cx="8767596" cy="5637341"/>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1150973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00000"/>
              </a:lnSpc>
            </a:pPr>
            <a:r>
              <a:rPr lang="zh-CN" altLang="en-US" sz="4800" b="1" dirty="0">
                <a:solidFill>
                  <a:srgbClr val="2826F5"/>
                </a:solidFill>
              </a:rPr>
              <a:t>采用集中服务器的简单</a:t>
            </a:r>
            <a:r>
              <a:rPr lang="en-US" altLang="zh-CN" sz="4800" b="1" dirty="0">
                <a:solidFill>
                  <a:srgbClr val="2826F5"/>
                </a:solidFill>
              </a:rPr>
              <a:t>DSM</a:t>
            </a:r>
            <a:r>
              <a:rPr lang="zh-CN" altLang="en-US" sz="4800" b="1" dirty="0">
                <a:solidFill>
                  <a:srgbClr val="2826F5"/>
                </a:solidFill>
              </a:rPr>
              <a:t>系统</a:t>
            </a:r>
          </a:p>
        </p:txBody>
      </p:sp>
      <p:pic>
        <p:nvPicPr>
          <p:cNvPr id="45061" name="Picture 5"/>
          <p:cNvPicPr>
            <a:picLocks noChangeAspect="1" noChangeArrowheads="1"/>
          </p:cNvPicPr>
          <p:nvPr/>
        </p:nvPicPr>
        <p:blipFill>
          <a:blip r:embed="rId2">
            <a:lum bright="-6000" contrast="18000"/>
            <a:extLst>
              <a:ext uri="{28A0092B-C50C-407E-A947-70E740481C1C}">
                <a14:useLocalDpi xmlns:a14="http://schemas.microsoft.com/office/drawing/2010/main" val="0"/>
              </a:ext>
            </a:extLst>
          </a:blip>
          <a:srcRect/>
          <a:stretch>
            <a:fillRect/>
          </a:stretch>
        </p:blipFill>
        <p:spPr bwMode="auto">
          <a:xfrm>
            <a:off x="2327196" y="1143000"/>
            <a:ext cx="7482273"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3142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b="1" dirty="0">
                <a:solidFill>
                  <a:srgbClr val="2826F5"/>
                </a:solidFill>
              </a:rPr>
              <a:t>采用多服务器的简单</a:t>
            </a:r>
            <a:r>
              <a:rPr lang="en-US" altLang="zh-CN" sz="4800" b="1" dirty="0">
                <a:solidFill>
                  <a:srgbClr val="2826F5"/>
                </a:solidFill>
              </a:rPr>
              <a:t>DSM</a:t>
            </a:r>
            <a:r>
              <a:rPr lang="zh-CN" altLang="en-US" sz="4800" b="1" dirty="0">
                <a:solidFill>
                  <a:srgbClr val="2826F5"/>
                </a:solidFill>
              </a:rPr>
              <a:t>系统</a:t>
            </a:r>
          </a:p>
        </p:txBody>
      </p:sp>
      <p:pic>
        <p:nvPicPr>
          <p:cNvPr id="46084" name="Picture 4"/>
          <p:cNvPicPr>
            <a:picLocks noChangeAspect="1" noChangeArrowheads="1"/>
          </p:cNvPicPr>
          <p:nvPr/>
        </p:nvPicPr>
        <p:blipFill>
          <a:blip r:embed="rId2">
            <a:lum bright="-6000" contrast="18000"/>
            <a:extLst>
              <a:ext uri="{28A0092B-C50C-407E-A947-70E740481C1C}">
                <a14:useLocalDpi xmlns:a14="http://schemas.microsoft.com/office/drawing/2010/main" val="0"/>
              </a:ext>
            </a:extLst>
          </a:blip>
          <a:srcRect/>
          <a:stretch>
            <a:fillRect/>
          </a:stretch>
        </p:blipFill>
        <p:spPr bwMode="auto">
          <a:xfrm>
            <a:off x="2667000" y="1143000"/>
            <a:ext cx="6070600" cy="5670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3865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p:spPr>
        <p:txBody>
          <a:bodyPr vert="horz" lIns="91440" tIns="45720" rIns="91440" bIns="45720" rtlCol="0" anchor="ctr">
            <a:normAutofit/>
          </a:bodyPr>
          <a:lstStyle/>
          <a:p>
            <a:pPr>
              <a:lnSpc>
                <a:spcPct val="100000"/>
              </a:lnSpc>
            </a:pPr>
            <a:r>
              <a:rPr lang="en-US" sz="4800" b="1" dirty="0">
                <a:solidFill>
                  <a:srgbClr val="2826F5"/>
                </a:solidFill>
              </a:rPr>
              <a:t>DSM</a:t>
            </a:r>
            <a:r>
              <a:rPr lang="zh-CN" altLang="en-US" sz="4800" b="1" dirty="0">
                <a:solidFill>
                  <a:srgbClr val="2826F5"/>
                </a:solidFill>
              </a:rPr>
              <a:t>介绍</a:t>
            </a:r>
            <a:endParaRPr lang="en-IN" sz="4800" b="1" dirty="0">
              <a:solidFill>
                <a:srgbClr val="2826F5"/>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219201"/>
            <a:ext cx="2476500" cy="170483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3085" y="4114801"/>
            <a:ext cx="3589930" cy="145752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8346" y="1524001"/>
            <a:ext cx="3879154" cy="3778751"/>
          </a:xfrm>
          <a:prstGeom prst="rect">
            <a:avLst/>
          </a:prstGeom>
        </p:spPr>
      </p:pic>
      <p:cxnSp>
        <p:nvCxnSpPr>
          <p:cNvPr id="56" name="Straight Arrow Connector 55"/>
          <p:cNvCxnSpPr/>
          <p:nvPr/>
        </p:nvCxnSpPr>
        <p:spPr>
          <a:xfrm flipV="1">
            <a:off x="4686300" y="3505202"/>
            <a:ext cx="1912046" cy="340027"/>
          </a:xfrm>
          <a:prstGeom prst="straightConnector1">
            <a:avLst/>
          </a:prstGeom>
          <a:ln>
            <a:solidFill>
              <a:schemeClr val="accent1">
                <a:lumMod val="75000"/>
              </a:schemeClr>
            </a:solidFill>
            <a:headEnd type="none"/>
            <a:tailEnd type="triangle" w="lg" len="lg"/>
          </a:ln>
        </p:spPr>
        <p:style>
          <a:lnRef idx="3">
            <a:schemeClr val="accent1"/>
          </a:lnRef>
          <a:fillRef idx="0">
            <a:schemeClr val="accent1"/>
          </a:fillRef>
          <a:effectRef idx="2">
            <a:schemeClr val="accent1"/>
          </a:effectRef>
          <a:fontRef idx="minor">
            <a:schemeClr val="tx1"/>
          </a:fontRef>
        </p:style>
      </p:cxnSp>
      <p:cxnSp>
        <p:nvCxnSpPr>
          <p:cNvPr id="59" name="Straight Arrow Connector 58"/>
          <p:cNvCxnSpPr/>
          <p:nvPr/>
        </p:nvCxnSpPr>
        <p:spPr>
          <a:xfrm>
            <a:off x="4876800" y="2514601"/>
            <a:ext cx="1721546" cy="596593"/>
          </a:xfrm>
          <a:prstGeom prst="straightConnector1">
            <a:avLst/>
          </a:prstGeom>
          <a:ln>
            <a:solidFill>
              <a:schemeClr val="accent1">
                <a:lumMod val="75000"/>
              </a:schemeClr>
            </a:solidFill>
            <a:headEnd type="none"/>
            <a:tailEnd type="triangle" w="lg" len="lg"/>
          </a:ln>
        </p:spPr>
        <p:style>
          <a:lnRef idx="3">
            <a:schemeClr val="accent1"/>
          </a:lnRef>
          <a:fillRef idx="0">
            <a:schemeClr val="accent1"/>
          </a:fillRef>
          <a:effectRef idx="2">
            <a:schemeClr val="accent1"/>
          </a:effectRef>
          <a:fontRef idx="minor">
            <a:schemeClr val="tx1"/>
          </a:fontRef>
        </p:style>
      </p:cxnSp>
      <p:sp>
        <p:nvSpPr>
          <p:cNvPr id="60" name="TextBox 59"/>
          <p:cNvSpPr txBox="1"/>
          <p:nvPr/>
        </p:nvSpPr>
        <p:spPr>
          <a:xfrm>
            <a:off x="2512762" y="5575193"/>
            <a:ext cx="2172390" cy="369332"/>
          </a:xfrm>
          <a:prstGeom prst="rect">
            <a:avLst/>
          </a:prstGeom>
          <a:noFill/>
        </p:spPr>
        <p:txBody>
          <a:bodyPr wrap="none" rtlCol="0">
            <a:spAutoFit/>
          </a:bodyPr>
          <a:lstStyle/>
          <a:p>
            <a:r>
              <a:rPr lang="en-US" dirty="0"/>
              <a:t>Distributed Memory</a:t>
            </a:r>
          </a:p>
        </p:txBody>
      </p:sp>
      <p:sp>
        <p:nvSpPr>
          <p:cNvPr id="61" name="TextBox 60"/>
          <p:cNvSpPr txBox="1"/>
          <p:nvPr/>
        </p:nvSpPr>
        <p:spPr>
          <a:xfrm>
            <a:off x="7239001" y="5390527"/>
            <a:ext cx="2925801" cy="369332"/>
          </a:xfrm>
          <a:prstGeom prst="rect">
            <a:avLst/>
          </a:prstGeom>
          <a:noFill/>
        </p:spPr>
        <p:txBody>
          <a:bodyPr wrap="none" rtlCol="0">
            <a:spAutoFit/>
          </a:bodyPr>
          <a:lstStyle/>
          <a:p>
            <a:r>
              <a:rPr lang="en-US" dirty="0"/>
              <a:t>Distributed Shared Memory</a:t>
            </a:r>
          </a:p>
        </p:txBody>
      </p:sp>
      <p:sp>
        <p:nvSpPr>
          <p:cNvPr id="62" name="TextBox 61"/>
          <p:cNvSpPr txBox="1"/>
          <p:nvPr/>
        </p:nvSpPr>
        <p:spPr>
          <a:xfrm>
            <a:off x="2600831" y="2929175"/>
            <a:ext cx="1770036" cy="369332"/>
          </a:xfrm>
          <a:prstGeom prst="rect">
            <a:avLst/>
          </a:prstGeom>
          <a:noFill/>
        </p:spPr>
        <p:txBody>
          <a:bodyPr wrap="none" rtlCol="0">
            <a:spAutoFit/>
          </a:bodyPr>
          <a:lstStyle/>
          <a:p>
            <a:r>
              <a:rPr lang="en-US" dirty="0"/>
              <a:t>Shared Memory</a:t>
            </a:r>
          </a:p>
        </p:txBody>
      </p:sp>
    </p:spTree>
    <p:extLst>
      <p:ext uri="{BB962C8B-B14F-4D97-AF65-F5344CB8AC3E}">
        <p14:creationId xmlns:p14="http://schemas.microsoft.com/office/powerpoint/2010/main" val="41459280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b="1" dirty="0">
                <a:solidFill>
                  <a:srgbClr val="2826F5"/>
                </a:solidFill>
              </a:rPr>
              <a:t>采用多服务器和多读者策略的简单</a:t>
            </a:r>
            <a:r>
              <a:rPr lang="en-US" altLang="zh-CN" sz="4800" b="1" dirty="0">
                <a:solidFill>
                  <a:srgbClr val="2826F5"/>
                </a:solidFill>
              </a:rPr>
              <a:t>DSM</a:t>
            </a:r>
            <a:r>
              <a:rPr lang="zh-CN" altLang="en-US" sz="4800" b="1" dirty="0">
                <a:solidFill>
                  <a:srgbClr val="2826F5"/>
                </a:solidFill>
              </a:rPr>
              <a:t>系统</a:t>
            </a:r>
          </a:p>
        </p:txBody>
      </p:sp>
      <p:pic>
        <p:nvPicPr>
          <p:cNvPr id="47109" name="Picture 5"/>
          <p:cNvPicPr>
            <a:picLocks noChangeAspect="1" noChangeArrowheads="1"/>
          </p:cNvPicPr>
          <p:nvPr/>
        </p:nvPicPr>
        <p:blipFill>
          <a:blip r:embed="rId2">
            <a:lum bright="-6000" contrast="18000"/>
            <a:extLst>
              <a:ext uri="{28A0092B-C50C-407E-A947-70E740481C1C}">
                <a14:useLocalDpi xmlns:a14="http://schemas.microsoft.com/office/drawing/2010/main" val="0"/>
              </a:ext>
            </a:extLst>
          </a:blip>
          <a:srcRect/>
          <a:stretch>
            <a:fillRect/>
          </a:stretch>
        </p:blipFill>
        <p:spPr bwMode="auto">
          <a:xfrm>
            <a:off x="2366210" y="1143000"/>
            <a:ext cx="6561221" cy="5626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0817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b="1" dirty="0">
                <a:solidFill>
                  <a:srgbClr val="2826F5"/>
                </a:solidFill>
              </a:rPr>
              <a:t>具有范围重叠的共享数据</a:t>
            </a:r>
          </a:p>
        </p:txBody>
      </p:sp>
      <p:sp>
        <p:nvSpPr>
          <p:cNvPr id="4" name="内容占位符 3"/>
          <p:cNvSpPr>
            <a:spLocks noGrp="1"/>
          </p:cNvSpPr>
          <p:nvPr>
            <p:ph idx="1"/>
          </p:nvPr>
        </p:nvSpPr>
        <p:spPr>
          <a:xfrm>
            <a:off x="380999" y="1115616"/>
            <a:ext cx="11602453" cy="2542733"/>
          </a:xfrm>
        </p:spPr>
        <p:txBody>
          <a:bodyPr>
            <a:normAutofit/>
          </a:bodyPr>
          <a:lstStyle/>
          <a:p>
            <a:pPr algn="just">
              <a:lnSpc>
                <a:spcPct val="150000"/>
              </a:lnSpc>
            </a:pPr>
            <a:r>
              <a:rPr lang="zh-CN" altLang="en-US" dirty="0"/>
              <a:t>基于早期关于重叠连接互连网络的工作</a:t>
            </a:r>
            <a:endParaRPr lang="en-US" altLang="zh-CN" dirty="0"/>
          </a:p>
          <a:p>
            <a:pPr algn="just">
              <a:lnSpc>
                <a:spcPct val="150000"/>
              </a:lnSpc>
            </a:pPr>
            <a:r>
              <a:rPr lang="zh-CN" altLang="en-US" dirty="0"/>
              <a:t>设计了可扩展的互连网络 </a:t>
            </a:r>
            <a:r>
              <a:rPr lang="en-US" altLang="zh-CN" dirty="0"/>
              <a:t>- </a:t>
            </a:r>
            <a:r>
              <a:rPr lang="zh-CN" altLang="en-US" dirty="0"/>
              <a:t>节点具有重叠域</a:t>
            </a:r>
            <a:endParaRPr lang="en-US" altLang="zh-CN" dirty="0"/>
          </a:p>
          <a:p>
            <a:pPr algn="just">
              <a:lnSpc>
                <a:spcPct val="150000"/>
              </a:lnSpc>
            </a:pPr>
            <a:r>
              <a:rPr lang="zh-CN" altLang="en-US" dirty="0"/>
              <a:t>许多应用需要与逻辑上临近的处理器进行通信</a:t>
            </a:r>
            <a:endParaRPr lang="en-US" altLang="zh-CN" dirty="0"/>
          </a:p>
          <a:p>
            <a:endParaRPr lang="zh-CN" altLang="en-US" dirty="0"/>
          </a:p>
        </p:txBody>
      </p:sp>
      <p:pic>
        <p:nvPicPr>
          <p:cNvPr id="5" name="Picture 4"/>
          <p:cNvPicPr>
            <a:picLocks noChangeAspect="1" noChangeArrowheads="1"/>
          </p:cNvPicPr>
          <p:nvPr/>
        </p:nvPicPr>
        <p:blipFill>
          <a:blip r:embed="rId2">
            <a:lum bright="-6000" contrast="18000"/>
            <a:extLst>
              <a:ext uri="{28A0092B-C50C-407E-A947-70E740481C1C}">
                <a14:useLocalDpi xmlns:a14="http://schemas.microsoft.com/office/drawing/2010/main" val="0"/>
              </a:ext>
            </a:extLst>
          </a:blip>
          <a:srcRect/>
          <a:stretch>
            <a:fillRect/>
          </a:stretch>
        </p:blipFill>
        <p:spPr bwMode="auto">
          <a:xfrm>
            <a:off x="838199" y="3658349"/>
            <a:ext cx="10203081" cy="3199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7835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b="1" dirty="0">
                <a:solidFill>
                  <a:srgbClr val="2826F5"/>
                </a:solidFill>
              </a:rPr>
              <a:t>范围重叠</a:t>
            </a:r>
            <a:endParaRPr lang="zh-CN" altLang="en-US" sz="6000" dirty="0">
              <a:solidFill>
                <a:srgbClr val="2826F5"/>
              </a:solidFill>
            </a:endParaRPr>
          </a:p>
        </p:txBody>
      </p:sp>
      <p:pic>
        <p:nvPicPr>
          <p:cNvPr id="49157" name="Picture 5"/>
          <p:cNvPicPr>
            <a:picLocks noChangeAspect="1" noChangeArrowheads="1"/>
          </p:cNvPicPr>
          <p:nvPr/>
        </p:nvPicPr>
        <p:blipFill>
          <a:blip r:embed="rId2">
            <a:lum bright="-6000" contrast="18000"/>
            <a:extLst>
              <a:ext uri="{28A0092B-C50C-407E-A947-70E740481C1C}">
                <a14:useLocalDpi xmlns:a14="http://schemas.microsoft.com/office/drawing/2010/main" val="0"/>
              </a:ext>
            </a:extLst>
          </a:blip>
          <a:srcRect/>
          <a:stretch>
            <a:fillRect/>
          </a:stretch>
        </p:blipFill>
        <p:spPr bwMode="auto">
          <a:xfrm>
            <a:off x="1600200" y="1219201"/>
            <a:ext cx="8610600" cy="426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4"/>
          <p:cNvSpPr>
            <a:spLocks noChangeArrowheads="1"/>
          </p:cNvSpPr>
          <p:nvPr/>
        </p:nvSpPr>
        <p:spPr bwMode="auto">
          <a:xfrm>
            <a:off x="1930400" y="5890479"/>
            <a:ext cx="82296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dirty="0">
                <a:latin typeface="SimHei" panose="02010609060101010101" pitchFamily="49" charset="-122"/>
                <a:ea typeface="SimHei" panose="02010609060101010101" pitchFamily="49" charset="-122"/>
              </a:rPr>
              <a:t>• </a:t>
            </a:r>
            <a:r>
              <a:rPr lang="zh-CN" altLang="en-US" sz="2800" dirty="0">
                <a:latin typeface="SimHei" panose="02010609060101010101" pitchFamily="49" charset="-122"/>
                <a:ea typeface="SimHei" panose="02010609060101010101" pitchFamily="49" charset="-122"/>
              </a:rPr>
              <a:t>静态</a:t>
            </a:r>
            <a:r>
              <a:rPr lang="en-US" altLang="zh-CN" sz="2800" dirty="0">
                <a:latin typeface="SimHei" panose="02010609060101010101" pitchFamily="49" charset="-122"/>
                <a:ea typeface="SimHei" panose="02010609060101010101" pitchFamily="49" charset="-122"/>
              </a:rPr>
              <a:t> – </a:t>
            </a:r>
            <a:r>
              <a:rPr lang="zh-CN" altLang="en-US" sz="2800" dirty="0">
                <a:latin typeface="SimHei" panose="02010609060101010101" pitchFamily="49" charset="-122"/>
                <a:ea typeface="SimHei" panose="02010609060101010101" pitchFamily="49" charset="-122"/>
              </a:rPr>
              <a:t>在程序执行之前定义</a:t>
            </a:r>
            <a:r>
              <a:rPr lang="en-US" altLang="zh-CN" sz="2800" dirty="0">
                <a:latin typeface="SimHei" panose="02010609060101010101" pitchFamily="49" charset="-122"/>
                <a:ea typeface="SimHei" panose="02010609060101010101" pitchFamily="49" charset="-122"/>
              </a:rPr>
              <a:t> </a:t>
            </a:r>
          </a:p>
          <a:p>
            <a:r>
              <a:rPr lang="en-US" altLang="zh-CN" sz="2800" dirty="0">
                <a:latin typeface="SimHei" panose="02010609060101010101" pitchFamily="49" charset="-122"/>
                <a:ea typeface="SimHei" panose="02010609060101010101" pitchFamily="49" charset="-122"/>
              </a:rPr>
              <a:t>• </a:t>
            </a:r>
            <a:r>
              <a:rPr lang="zh-CN" altLang="en-US" sz="2800" dirty="0">
                <a:latin typeface="SimHei" panose="02010609060101010101" pitchFamily="49" charset="-122"/>
                <a:ea typeface="SimHei" panose="02010609060101010101" pitchFamily="49" charset="-122"/>
              </a:rPr>
              <a:t>动态</a:t>
            </a:r>
            <a:r>
              <a:rPr lang="en-US" altLang="zh-CN" sz="2800" dirty="0">
                <a:latin typeface="SimHei" panose="02010609060101010101" pitchFamily="49" charset="-122"/>
                <a:ea typeface="SimHei" panose="02010609060101010101" pitchFamily="49" charset="-122"/>
              </a:rPr>
              <a:t> – </a:t>
            </a:r>
            <a:r>
              <a:rPr lang="zh-CN" altLang="en-US" sz="2800" dirty="0">
                <a:latin typeface="SimHei" panose="02010609060101010101" pitchFamily="49" charset="-122"/>
                <a:ea typeface="SimHei" panose="02010609060101010101" pitchFamily="49" charset="-122"/>
              </a:rPr>
              <a:t>在程序执行中共享变量迁移</a:t>
            </a:r>
            <a:endParaRPr lang="en-US" altLang="zh-CN" sz="28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965264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9" name="Picture 5"/>
          <p:cNvPicPr>
            <a:picLocks noChangeAspect="1" noChangeArrowheads="1"/>
          </p:cNvPicPr>
          <p:nvPr/>
        </p:nvPicPr>
        <p:blipFill>
          <a:blip r:embed="rId2">
            <a:lum bright="-6000" contrast="18000"/>
            <a:extLst>
              <a:ext uri="{28A0092B-C50C-407E-A947-70E740481C1C}">
                <a14:useLocalDpi xmlns:a14="http://schemas.microsoft.com/office/drawing/2010/main" val="0"/>
              </a:ext>
            </a:extLst>
          </a:blip>
          <a:srcRect/>
          <a:stretch>
            <a:fillRect/>
          </a:stretch>
        </p:blipFill>
        <p:spPr bwMode="auto">
          <a:xfrm>
            <a:off x="1528010" y="1142999"/>
            <a:ext cx="8229602" cy="5630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a:extLst>
              <a:ext uri="{FF2B5EF4-FFF2-40B4-BE49-F238E27FC236}">
                <a16:creationId xmlns:a16="http://schemas.microsoft.com/office/drawing/2014/main" id="{BDA288C1-9C47-9A49-BA57-A8553F60310A}"/>
              </a:ext>
            </a:extLst>
          </p:cNvPr>
          <p:cNvSpPr>
            <a:spLocks noGrp="1"/>
          </p:cNvSpPr>
          <p:nvPr>
            <p:ph type="title"/>
          </p:nvPr>
        </p:nvSpPr>
        <p:spPr>
          <a:xfrm>
            <a:off x="0" y="0"/>
            <a:ext cx="12192000" cy="1143000"/>
          </a:xfrm>
        </p:spPr>
        <p:txBody>
          <a:bodyPr/>
          <a:lstStyle/>
          <a:p>
            <a:r>
              <a:rPr lang="zh-CN" altLang="en-US" sz="4800" b="1" dirty="0">
                <a:solidFill>
                  <a:srgbClr val="2826F5"/>
                </a:solidFill>
                <a:latin typeface="SimHei" panose="02010609060101010101" pitchFamily="49" charset="-122"/>
                <a:ea typeface="SimHei" panose="02010609060101010101" pitchFamily="49" charset="-122"/>
              </a:rPr>
              <a:t>共享变量在数据区之间的迁移</a:t>
            </a:r>
            <a:endParaRPr kumimoji="1" lang="zh-CN" altLang="en-US" sz="4800" dirty="0">
              <a:solidFill>
                <a:srgbClr val="2826F5"/>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753292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pPr>
              <a:lnSpc>
                <a:spcPct val="100000"/>
              </a:lnSpc>
            </a:pPr>
            <a:r>
              <a:rPr lang="zh-CN" altLang="en-US" sz="4800" b="1" dirty="0">
                <a:solidFill>
                  <a:srgbClr val="2826F5"/>
                </a:solidFill>
              </a:rPr>
              <a:t>目录</a:t>
            </a:r>
            <a:endParaRPr lang="en-IN" sz="4800" b="1" dirty="0">
              <a:solidFill>
                <a:srgbClr val="2826F5"/>
              </a:solidFill>
            </a:endParaRPr>
          </a:p>
        </p:txBody>
      </p:sp>
      <p:sp>
        <p:nvSpPr>
          <p:cNvPr id="16" name="Content Placeholder 2"/>
          <p:cNvSpPr>
            <a:spLocks noGrp="1"/>
          </p:cNvSpPr>
          <p:nvPr>
            <p:ph idx="1"/>
          </p:nvPr>
        </p:nvSpPr>
        <p:spPr>
          <a:xfrm>
            <a:off x="212557" y="1166019"/>
            <a:ext cx="11758863" cy="3117224"/>
          </a:xfrm>
        </p:spPr>
        <p:txBody>
          <a:bodyPr>
            <a:normAutofit/>
          </a:bodyPr>
          <a:lstStyle/>
          <a:p>
            <a:r>
              <a:rPr lang="zh-CN" altLang="en-US" dirty="0">
                <a:latin typeface="+mn-lt"/>
              </a:rPr>
              <a:t>引言</a:t>
            </a:r>
            <a:endParaRPr lang="en-US" dirty="0">
              <a:latin typeface="+mn-lt"/>
            </a:endParaRPr>
          </a:p>
          <a:p>
            <a:r>
              <a:rPr lang="zh-CN" altLang="en-US" dirty="0"/>
              <a:t>分布式共享内存核心问题</a:t>
            </a:r>
            <a:endParaRPr lang="en-US" altLang="zh-CN" dirty="0"/>
          </a:p>
          <a:p>
            <a:r>
              <a:rPr lang="zh-CN" altLang="en-US" dirty="0"/>
              <a:t>构建分布式共享内存系统</a:t>
            </a:r>
            <a:endParaRPr lang="en-US" dirty="0"/>
          </a:p>
          <a:p>
            <a:r>
              <a:rPr lang="zh-CN" altLang="en-US" dirty="0">
                <a:solidFill>
                  <a:srgbClr val="FF0000"/>
                </a:solidFill>
              </a:rPr>
              <a:t>实例</a:t>
            </a:r>
            <a:endParaRPr lang="en-US" altLang="zh-CN" dirty="0">
              <a:solidFill>
                <a:srgbClr val="FF0000"/>
              </a:solidFill>
            </a:endParaRPr>
          </a:p>
          <a:p>
            <a:r>
              <a:rPr lang="zh-CN" altLang="en-US" dirty="0"/>
              <a:t>总结</a:t>
            </a:r>
            <a:endParaRPr lang="en-US" altLang="zh-CN" dirty="0"/>
          </a:p>
        </p:txBody>
      </p:sp>
    </p:spTree>
    <p:extLst>
      <p:ext uri="{BB962C8B-B14F-4D97-AF65-F5344CB8AC3E}">
        <p14:creationId xmlns:p14="http://schemas.microsoft.com/office/powerpoint/2010/main" val="9834352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sz="4800" b="1" dirty="0" err="1">
                <a:solidFill>
                  <a:srgbClr val="2826F5"/>
                </a:solidFill>
              </a:rPr>
              <a:t>Munin</a:t>
            </a:r>
            <a:r>
              <a:rPr lang="zh-CN" altLang="en-US" sz="4800" b="1" dirty="0">
                <a:solidFill>
                  <a:srgbClr val="2826F5"/>
                </a:solidFill>
              </a:rPr>
              <a:t>：释放一致的</a:t>
            </a:r>
            <a:r>
              <a:rPr lang="en-US" sz="4800" b="1" dirty="0">
                <a:solidFill>
                  <a:srgbClr val="2826F5"/>
                </a:solidFill>
              </a:rPr>
              <a:t>DSM</a:t>
            </a:r>
            <a:r>
              <a:rPr lang="zh-CN" altLang="en-US" sz="4800" b="1" dirty="0">
                <a:solidFill>
                  <a:srgbClr val="2826F5"/>
                </a:solidFill>
              </a:rPr>
              <a:t>系统</a:t>
            </a:r>
            <a:endParaRPr lang="en-US" sz="4800" b="1" dirty="0">
              <a:solidFill>
                <a:srgbClr val="2826F5"/>
              </a:solidFill>
            </a:endParaRPr>
          </a:p>
        </p:txBody>
      </p:sp>
      <p:sp>
        <p:nvSpPr>
          <p:cNvPr id="4" name="Content Placeholder 3"/>
          <p:cNvSpPr>
            <a:spLocks noGrp="1"/>
          </p:cNvSpPr>
          <p:nvPr>
            <p:ph idx="1"/>
          </p:nvPr>
        </p:nvSpPr>
        <p:spPr>
          <a:xfrm>
            <a:off x="236620" y="1166019"/>
            <a:ext cx="11758863" cy="3008940"/>
          </a:xfrm>
        </p:spPr>
        <p:txBody>
          <a:bodyPr>
            <a:normAutofit/>
          </a:bodyPr>
          <a:lstStyle/>
          <a:p>
            <a:pPr algn="just"/>
            <a:r>
              <a:rPr lang="zh-CN" altLang="en-US" dirty="0"/>
              <a:t>释放一致协议必须基于临界区</a:t>
            </a:r>
            <a:endParaRPr lang="en-US" dirty="0"/>
          </a:p>
          <a:p>
            <a:pPr algn="just"/>
            <a:r>
              <a:rPr lang="zh-CN" altLang="en-US" dirty="0"/>
              <a:t>支持释放一致的</a:t>
            </a:r>
            <a:r>
              <a:rPr lang="en-US" dirty="0"/>
              <a:t>DSM</a:t>
            </a:r>
            <a:r>
              <a:rPr lang="zh-CN" altLang="en-US" dirty="0"/>
              <a:t>系统必须提供临界区控制机制</a:t>
            </a:r>
            <a:endParaRPr lang="en-US" dirty="0"/>
          </a:p>
          <a:p>
            <a:pPr algn="just"/>
            <a:r>
              <a:rPr lang="en-US" dirty="0" err="1"/>
              <a:t>Munin</a:t>
            </a:r>
            <a:r>
              <a:rPr lang="zh-CN" altLang="en-US" dirty="0"/>
              <a:t>提供两种同步机制</a:t>
            </a:r>
            <a:endParaRPr lang="en-US" altLang="zh-CN" dirty="0"/>
          </a:p>
          <a:p>
            <a:pPr lvl="1" algn="just"/>
            <a:r>
              <a:rPr lang="zh-CN" altLang="en-US" dirty="0"/>
              <a:t>锁</a:t>
            </a:r>
            <a:endParaRPr lang="en-US" altLang="zh-CN" dirty="0"/>
          </a:p>
          <a:p>
            <a:pPr lvl="1" algn="just"/>
            <a:r>
              <a:rPr lang="zh-CN" altLang="en-US" sz="2800" dirty="0"/>
              <a:t>路障</a:t>
            </a:r>
            <a:endParaRPr lang="en-US" sz="2800" dirty="0"/>
          </a:p>
        </p:txBody>
      </p:sp>
    </p:spTree>
    <p:extLst>
      <p:ext uri="{BB962C8B-B14F-4D97-AF65-F5344CB8AC3E}">
        <p14:creationId xmlns:p14="http://schemas.microsoft.com/office/powerpoint/2010/main" val="33639803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p:spPr>
        <p:txBody>
          <a:bodyPr>
            <a:normAutofit/>
          </a:bodyPr>
          <a:lstStyle/>
          <a:p>
            <a:pPr>
              <a:lnSpc>
                <a:spcPct val="100000"/>
              </a:lnSpc>
            </a:pPr>
            <a:r>
              <a:rPr lang="en-US" sz="4800" b="1" dirty="0" err="1">
                <a:solidFill>
                  <a:srgbClr val="2826F5"/>
                </a:solidFill>
              </a:rPr>
              <a:t>Munin</a:t>
            </a:r>
            <a:r>
              <a:rPr lang="zh-CN" altLang="en-US" sz="4800" b="1" dirty="0">
                <a:solidFill>
                  <a:srgbClr val="2826F5"/>
                </a:solidFill>
              </a:rPr>
              <a:t>：释放一致的</a:t>
            </a:r>
            <a:r>
              <a:rPr lang="en-US" sz="4800" b="1" dirty="0">
                <a:solidFill>
                  <a:srgbClr val="2826F5"/>
                </a:solidFill>
              </a:rPr>
              <a:t>DSM</a:t>
            </a:r>
            <a:r>
              <a:rPr lang="zh-CN" altLang="en-US" sz="4800" b="1" dirty="0">
                <a:solidFill>
                  <a:srgbClr val="2826F5"/>
                </a:solidFill>
              </a:rPr>
              <a:t>系统</a:t>
            </a:r>
            <a:endParaRPr lang="en-US" sz="4800" b="1" dirty="0">
              <a:solidFill>
                <a:srgbClr val="2826F5"/>
              </a:solidFill>
            </a:endParaRPr>
          </a:p>
        </p:txBody>
      </p:sp>
      <p:sp>
        <p:nvSpPr>
          <p:cNvPr id="5" name="Rectangle 4"/>
          <p:cNvSpPr/>
          <p:nvPr/>
        </p:nvSpPr>
        <p:spPr>
          <a:xfrm>
            <a:off x="3352800" y="2754868"/>
            <a:ext cx="1828800" cy="18288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sz="1600" dirty="0"/>
          </a:p>
        </p:txBody>
      </p:sp>
      <p:sp>
        <p:nvSpPr>
          <p:cNvPr id="6" name="Rectangle 5"/>
          <p:cNvSpPr/>
          <p:nvPr/>
        </p:nvSpPr>
        <p:spPr>
          <a:xfrm>
            <a:off x="5670607" y="2754868"/>
            <a:ext cx="1828800" cy="18288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p:cNvSpPr/>
          <p:nvPr/>
        </p:nvSpPr>
        <p:spPr>
          <a:xfrm>
            <a:off x="8001000" y="2741220"/>
            <a:ext cx="1828800" cy="18288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p:cNvSpPr txBox="1"/>
          <p:nvPr/>
        </p:nvSpPr>
        <p:spPr>
          <a:xfrm>
            <a:off x="6289338" y="3862021"/>
            <a:ext cx="705642" cy="369332"/>
          </a:xfrm>
          <a:prstGeom prst="rect">
            <a:avLst/>
          </a:prstGeom>
          <a:noFill/>
          <a:ln>
            <a:solidFill>
              <a:schemeClr val="accent1"/>
            </a:solidFill>
          </a:ln>
        </p:spPr>
        <p:txBody>
          <a:bodyPr wrap="none" rtlCol="0">
            <a:spAutoFit/>
          </a:bodyPr>
          <a:lstStyle/>
          <a:p>
            <a:r>
              <a:rPr lang="en-US" dirty="0"/>
              <a:t>A,B,C</a:t>
            </a:r>
          </a:p>
        </p:txBody>
      </p:sp>
      <p:sp>
        <p:nvSpPr>
          <p:cNvPr id="9" name="TextBox 8"/>
          <p:cNvSpPr txBox="1"/>
          <p:nvPr/>
        </p:nvSpPr>
        <p:spPr>
          <a:xfrm>
            <a:off x="8651538" y="3909536"/>
            <a:ext cx="705642" cy="369332"/>
          </a:xfrm>
          <a:prstGeom prst="rect">
            <a:avLst/>
          </a:prstGeom>
          <a:noFill/>
          <a:ln>
            <a:solidFill>
              <a:schemeClr val="accent1"/>
            </a:solidFill>
          </a:ln>
        </p:spPr>
        <p:txBody>
          <a:bodyPr wrap="none" rtlCol="0">
            <a:spAutoFit/>
          </a:bodyPr>
          <a:lstStyle/>
          <a:p>
            <a:r>
              <a:rPr lang="en-US" dirty="0"/>
              <a:t>A,B,C</a:t>
            </a:r>
          </a:p>
        </p:txBody>
      </p:sp>
      <p:cxnSp>
        <p:nvCxnSpPr>
          <p:cNvPr id="11" name="Straight Connector 10"/>
          <p:cNvCxnSpPr/>
          <p:nvPr/>
        </p:nvCxnSpPr>
        <p:spPr>
          <a:xfrm>
            <a:off x="2927407" y="5802868"/>
            <a:ext cx="67818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629400" y="4570020"/>
            <a:ext cx="0" cy="12192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991600" y="4583668"/>
            <a:ext cx="0" cy="12192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369146" y="5879068"/>
            <a:ext cx="1027845" cy="369332"/>
          </a:xfrm>
          <a:prstGeom prst="rect">
            <a:avLst/>
          </a:prstGeom>
          <a:noFill/>
          <a:ln>
            <a:noFill/>
          </a:ln>
        </p:spPr>
        <p:txBody>
          <a:bodyPr wrap="none" rtlCol="0">
            <a:spAutoFit/>
          </a:bodyPr>
          <a:lstStyle/>
          <a:p>
            <a:r>
              <a:rPr lang="en-US" dirty="0"/>
              <a:t>Network</a:t>
            </a:r>
          </a:p>
        </p:txBody>
      </p:sp>
      <p:sp>
        <p:nvSpPr>
          <p:cNvPr id="18" name="Left Brace 17"/>
          <p:cNvSpPr/>
          <p:nvPr/>
        </p:nvSpPr>
        <p:spPr>
          <a:xfrm>
            <a:off x="2952449" y="2741220"/>
            <a:ext cx="258206" cy="1828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Connector 21"/>
          <p:cNvCxnSpPr/>
          <p:nvPr/>
        </p:nvCxnSpPr>
        <p:spPr>
          <a:xfrm>
            <a:off x="4267200" y="4583668"/>
            <a:ext cx="0" cy="12192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027648" y="3319482"/>
            <a:ext cx="880369" cy="646331"/>
          </a:xfrm>
          <a:prstGeom prst="rect">
            <a:avLst/>
          </a:prstGeom>
          <a:noFill/>
          <a:ln>
            <a:noFill/>
          </a:ln>
        </p:spPr>
        <p:txBody>
          <a:bodyPr wrap="none" rtlCol="0">
            <a:spAutoFit/>
          </a:bodyPr>
          <a:lstStyle/>
          <a:p>
            <a:r>
              <a:rPr lang="en-US" dirty="0"/>
              <a:t>Critical</a:t>
            </a:r>
          </a:p>
          <a:p>
            <a:r>
              <a:rPr lang="en-US" dirty="0"/>
              <a:t>Region</a:t>
            </a:r>
          </a:p>
        </p:txBody>
      </p:sp>
      <p:sp>
        <p:nvSpPr>
          <p:cNvPr id="24" name="TextBox 23"/>
          <p:cNvSpPr txBox="1"/>
          <p:nvPr/>
        </p:nvSpPr>
        <p:spPr>
          <a:xfrm>
            <a:off x="3675788" y="2364643"/>
            <a:ext cx="1245854" cy="369332"/>
          </a:xfrm>
          <a:prstGeom prst="rect">
            <a:avLst/>
          </a:prstGeom>
          <a:noFill/>
          <a:ln>
            <a:noFill/>
          </a:ln>
        </p:spPr>
        <p:txBody>
          <a:bodyPr wrap="none" rtlCol="0">
            <a:spAutoFit/>
          </a:bodyPr>
          <a:lstStyle/>
          <a:p>
            <a:r>
              <a:rPr lang="en-US" dirty="0"/>
              <a:t>Process P1</a:t>
            </a:r>
          </a:p>
        </p:txBody>
      </p:sp>
      <p:sp>
        <p:nvSpPr>
          <p:cNvPr id="25" name="TextBox 24"/>
          <p:cNvSpPr txBox="1"/>
          <p:nvPr/>
        </p:nvSpPr>
        <p:spPr>
          <a:xfrm>
            <a:off x="6037988" y="2392360"/>
            <a:ext cx="1245854" cy="369332"/>
          </a:xfrm>
          <a:prstGeom prst="rect">
            <a:avLst/>
          </a:prstGeom>
          <a:noFill/>
          <a:ln>
            <a:noFill/>
          </a:ln>
        </p:spPr>
        <p:txBody>
          <a:bodyPr wrap="none" rtlCol="0">
            <a:spAutoFit/>
          </a:bodyPr>
          <a:lstStyle/>
          <a:p>
            <a:r>
              <a:rPr lang="en-US" dirty="0"/>
              <a:t>Process P2</a:t>
            </a:r>
          </a:p>
        </p:txBody>
      </p:sp>
      <p:sp>
        <p:nvSpPr>
          <p:cNvPr id="26" name="TextBox 25"/>
          <p:cNvSpPr txBox="1"/>
          <p:nvPr/>
        </p:nvSpPr>
        <p:spPr>
          <a:xfrm>
            <a:off x="8400188" y="2378712"/>
            <a:ext cx="1245854" cy="369332"/>
          </a:xfrm>
          <a:prstGeom prst="rect">
            <a:avLst/>
          </a:prstGeom>
          <a:noFill/>
          <a:ln>
            <a:noFill/>
          </a:ln>
        </p:spPr>
        <p:txBody>
          <a:bodyPr wrap="none" rtlCol="0">
            <a:spAutoFit/>
          </a:bodyPr>
          <a:lstStyle/>
          <a:p>
            <a:r>
              <a:rPr lang="en-US" dirty="0"/>
              <a:t>Process P3</a:t>
            </a:r>
          </a:p>
        </p:txBody>
      </p:sp>
      <p:sp>
        <p:nvSpPr>
          <p:cNvPr id="27" name="Rectangular Callout 26"/>
          <p:cNvSpPr/>
          <p:nvPr/>
        </p:nvSpPr>
        <p:spPr>
          <a:xfrm>
            <a:off x="4858612" y="1688068"/>
            <a:ext cx="2640795" cy="578028"/>
          </a:xfrm>
          <a:prstGeom prst="wedgeRectCallout">
            <a:avLst>
              <a:gd name="adj1" fmla="val -49774"/>
              <a:gd name="adj2" fmla="val 198909"/>
            </a:avLst>
          </a:prstGeom>
          <a:ln>
            <a:solidFill>
              <a:schemeClr val="tx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Get exclusive access to this critical region</a:t>
            </a:r>
          </a:p>
        </p:txBody>
      </p:sp>
      <p:sp>
        <p:nvSpPr>
          <p:cNvPr id="28" name="Right Brace 27"/>
          <p:cNvSpPr/>
          <p:nvPr/>
        </p:nvSpPr>
        <p:spPr>
          <a:xfrm>
            <a:off x="3990843" y="3319482"/>
            <a:ext cx="222998" cy="73078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p:cNvSpPr txBox="1"/>
          <p:nvPr/>
        </p:nvSpPr>
        <p:spPr>
          <a:xfrm>
            <a:off x="4267201" y="3147606"/>
            <a:ext cx="1019043" cy="1077218"/>
          </a:xfrm>
          <a:prstGeom prst="rect">
            <a:avLst/>
          </a:prstGeom>
          <a:noFill/>
          <a:ln>
            <a:noFill/>
          </a:ln>
        </p:spPr>
        <p:txBody>
          <a:bodyPr wrap="square" rtlCol="0">
            <a:spAutoFit/>
          </a:bodyPr>
          <a:lstStyle/>
          <a:p>
            <a:r>
              <a:rPr lang="en-US" sz="1600" dirty="0"/>
              <a:t>Changes to </a:t>
            </a:r>
          </a:p>
          <a:p>
            <a:r>
              <a:rPr lang="en-US" sz="1600" dirty="0"/>
              <a:t>shared </a:t>
            </a:r>
          </a:p>
          <a:p>
            <a:r>
              <a:rPr lang="en-US" sz="1600" dirty="0"/>
              <a:t>variable</a:t>
            </a:r>
          </a:p>
        </p:txBody>
      </p:sp>
      <p:cxnSp>
        <p:nvCxnSpPr>
          <p:cNvPr id="36" name="Elbow Connector 35"/>
          <p:cNvCxnSpPr/>
          <p:nvPr/>
        </p:nvCxnSpPr>
        <p:spPr>
          <a:xfrm>
            <a:off x="4343400" y="4266168"/>
            <a:ext cx="4572000" cy="12700"/>
          </a:xfrm>
          <a:prstGeom prst="bentConnector4">
            <a:avLst>
              <a:gd name="adj1" fmla="val 9863"/>
              <a:gd name="adj2" fmla="val 7971646"/>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6553200" y="4237704"/>
            <a:ext cx="0" cy="1031764"/>
          </a:xfrm>
          <a:prstGeom prst="straightConnector1">
            <a:avLst/>
          </a:prstGeom>
          <a:ln w="28575">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65" name="TextBox 64"/>
          <p:cNvSpPr txBox="1"/>
          <p:nvPr/>
        </p:nvSpPr>
        <p:spPr>
          <a:xfrm>
            <a:off x="3295172" y="2916956"/>
            <a:ext cx="1233724" cy="1477328"/>
          </a:xfrm>
          <a:prstGeom prst="rect">
            <a:avLst/>
          </a:prstGeom>
          <a:noFill/>
          <a:ln>
            <a:noFill/>
          </a:ln>
        </p:spPr>
        <p:txBody>
          <a:bodyPr wrap="square" rtlCol="0">
            <a:spAutoFit/>
          </a:bodyPr>
          <a:lstStyle/>
          <a:p>
            <a:r>
              <a:rPr lang="en-US" dirty="0"/>
              <a:t>Lock(L);</a:t>
            </a:r>
          </a:p>
          <a:p>
            <a:r>
              <a:rPr lang="en-US" dirty="0"/>
              <a:t>A=1;</a:t>
            </a:r>
          </a:p>
          <a:p>
            <a:r>
              <a:rPr lang="en-US" dirty="0"/>
              <a:t>B=2;</a:t>
            </a:r>
          </a:p>
          <a:p>
            <a:r>
              <a:rPr lang="en-US" dirty="0"/>
              <a:t>C=3;</a:t>
            </a:r>
          </a:p>
          <a:p>
            <a:r>
              <a:rPr lang="en-US" dirty="0"/>
              <a:t>Unlock(L);</a:t>
            </a:r>
          </a:p>
        </p:txBody>
      </p:sp>
    </p:spTree>
    <p:extLst>
      <p:ext uri="{BB962C8B-B14F-4D97-AF65-F5344CB8AC3E}">
        <p14:creationId xmlns:p14="http://schemas.microsoft.com/office/powerpoint/2010/main" val="1198911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9522" name="Rectangle 2"/>
          <p:cNvSpPr>
            <a:spLocks noGrp="1" noChangeArrowheads="1"/>
          </p:cNvSpPr>
          <p:nvPr>
            <p:ph type="title"/>
          </p:nvPr>
        </p:nvSpPr>
        <p:spPr/>
        <p:txBody>
          <a:bodyPr>
            <a:normAutofit/>
          </a:bodyPr>
          <a:lstStyle/>
          <a:p>
            <a:r>
              <a:rPr lang="en-US" altLang="zh-CN" sz="4800" b="1" dirty="0" err="1">
                <a:solidFill>
                  <a:srgbClr val="2826F5"/>
                </a:solidFill>
              </a:rPr>
              <a:t>Munin</a:t>
            </a:r>
            <a:r>
              <a:rPr lang="zh-CN" altLang="en-US" sz="4800" b="1" dirty="0">
                <a:solidFill>
                  <a:srgbClr val="2826F5"/>
                </a:solidFill>
              </a:rPr>
              <a:t>：释放一致的</a:t>
            </a:r>
            <a:r>
              <a:rPr lang="en-US" altLang="zh-CN" sz="4800" b="1" dirty="0">
                <a:solidFill>
                  <a:srgbClr val="2826F5"/>
                </a:solidFill>
              </a:rPr>
              <a:t>DSM</a:t>
            </a:r>
            <a:r>
              <a:rPr lang="zh-CN" altLang="en-US" sz="4800" b="1" dirty="0">
                <a:solidFill>
                  <a:srgbClr val="2826F5"/>
                </a:solidFill>
              </a:rPr>
              <a:t>系统</a:t>
            </a:r>
            <a:endParaRPr lang="en-US" altLang="zh-CN" sz="4000" b="1" dirty="0">
              <a:solidFill>
                <a:srgbClr val="2826F5"/>
              </a:solidFill>
              <a:ea typeface="宋体" panose="02010600030101010101" pitchFamily="2" charset="-122"/>
            </a:endParaRPr>
          </a:p>
        </p:txBody>
      </p:sp>
      <p:sp>
        <p:nvSpPr>
          <p:cNvPr id="619523" name="Rectangle 3"/>
          <p:cNvSpPr>
            <a:spLocks noGrp="1" noChangeArrowheads="1"/>
          </p:cNvSpPr>
          <p:nvPr>
            <p:ph idx="1"/>
          </p:nvPr>
        </p:nvSpPr>
        <p:spPr>
          <a:xfrm>
            <a:off x="176462" y="1166019"/>
            <a:ext cx="11722769" cy="3285666"/>
          </a:xfrm>
        </p:spPr>
        <p:txBody>
          <a:bodyPr>
            <a:normAutofit/>
          </a:bodyPr>
          <a:lstStyle/>
          <a:p>
            <a:pPr>
              <a:lnSpc>
                <a:spcPct val="150000"/>
              </a:lnSpc>
            </a:pPr>
            <a:r>
              <a:rPr lang="en-US" altLang="zh-CN" dirty="0">
                <a:ea typeface="SimHei" panose="02010609060101010101" pitchFamily="49" charset="-122"/>
              </a:rPr>
              <a:t>ERC(Eager Release Consistency)</a:t>
            </a:r>
          </a:p>
          <a:p>
            <a:pPr lvl="1">
              <a:lnSpc>
                <a:spcPct val="150000"/>
              </a:lnSpc>
            </a:pPr>
            <a:r>
              <a:rPr lang="zh-CN" altLang="en-US" dirty="0">
                <a:ea typeface="SimHei" panose="02010609060101010101" pitchFamily="49" charset="-122"/>
              </a:rPr>
              <a:t>推迟发送更改到下一</a:t>
            </a:r>
            <a:r>
              <a:rPr lang="en-US" altLang="zh-CN" dirty="0">
                <a:ea typeface="SimHei" panose="02010609060101010101" pitchFamily="49" charset="-122"/>
                <a:cs typeface="Courier New" panose="02070309020205020404" pitchFamily="49" charset="0"/>
              </a:rPr>
              <a:t>release</a:t>
            </a:r>
          </a:p>
          <a:p>
            <a:pPr lvl="1">
              <a:lnSpc>
                <a:spcPct val="150000"/>
              </a:lnSpc>
            </a:pPr>
            <a:r>
              <a:rPr lang="zh-CN" altLang="en-US" dirty="0">
                <a:ea typeface="SimHei" panose="02010609060101010101" pitchFamily="49" charset="-122"/>
              </a:rPr>
              <a:t>一旦一</a:t>
            </a:r>
            <a:r>
              <a:rPr lang="en-US" altLang="zh-CN" dirty="0">
                <a:ea typeface="SimHei" panose="02010609060101010101" pitchFamily="49" charset="-122"/>
                <a:cs typeface="Courier New" panose="02070309020205020404" pitchFamily="49" charset="0"/>
              </a:rPr>
              <a:t>release</a:t>
            </a:r>
            <a:r>
              <a:rPr lang="zh-CN" altLang="en-US" dirty="0">
                <a:ea typeface="SimHei" panose="02010609060101010101" pitchFamily="49" charset="-122"/>
                <a:cs typeface="Courier New" panose="02070309020205020404" pitchFamily="49" charset="0"/>
              </a:rPr>
              <a:t>操作发生，将所有累积的更改发送给所有等待进程</a:t>
            </a:r>
            <a:endParaRPr lang="en-US" altLang="zh-CN" dirty="0">
              <a:ea typeface="SimHei" panose="02010609060101010101" pitchFamily="49" charset="-122"/>
            </a:endParaRPr>
          </a:p>
          <a:p>
            <a:pPr lvl="1">
              <a:lnSpc>
                <a:spcPct val="150000"/>
              </a:lnSpc>
            </a:pPr>
            <a:r>
              <a:rPr lang="zh-CN" altLang="en-US" dirty="0">
                <a:ea typeface="SimHei" panose="02010609060101010101" pitchFamily="49" charset="-122"/>
              </a:rPr>
              <a:t>在</a:t>
            </a:r>
            <a:r>
              <a:rPr lang="en-US" altLang="zh-CN" dirty="0">
                <a:ea typeface="SimHei" panose="02010609060101010101" pitchFamily="49" charset="-122"/>
                <a:cs typeface="Courier New" panose="02070309020205020404" pitchFamily="49" charset="0"/>
              </a:rPr>
              <a:t>acquire</a:t>
            </a:r>
            <a:r>
              <a:rPr lang="zh-CN" altLang="en-US" dirty="0">
                <a:ea typeface="SimHei" panose="02010609060101010101" pitchFamily="49" charset="-122"/>
                <a:cs typeface="Courier New" panose="02070309020205020404" pitchFamily="49" charset="0"/>
              </a:rPr>
              <a:t>操作时，不需要内存同步操作</a:t>
            </a:r>
            <a:endParaRPr lang="en-US" altLang="zh-CN" dirty="0">
              <a:ea typeface="SimHei" panose="02010609060101010101" pitchFamily="49" charset="-122"/>
            </a:endParaRPr>
          </a:p>
        </p:txBody>
      </p:sp>
      <p:sp>
        <p:nvSpPr>
          <p:cNvPr id="8" name="Text Box 5">
            <a:extLst>
              <a:ext uri="{FF2B5EF4-FFF2-40B4-BE49-F238E27FC236}">
                <a16:creationId xmlns:a16="http://schemas.microsoft.com/office/drawing/2014/main" id="{C7C40264-3FC2-8E42-ACA0-40B6A454C7A8}"/>
              </a:ext>
            </a:extLst>
          </p:cNvPr>
          <p:cNvSpPr txBox="1">
            <a:spLocks noChangeArrowheads="1"/>
          </p:cNvSpPr>
          <p:nvPr/>
        </p:nvSpPr>
        <p:spPr bwMode="auto">
          <a:xfrm>
            <a:off x="318169" y="6127663"/>
            <a:ext cx="111479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zh-CN" sz="1600" dirty="0">
                <a:latin typeface="Arial" panose="020B0604020202020204" pitchFamily="34" charset="0"/>
                <a:ea typeface="宋体" panose="02010600030101010101" pitchFamily="2" charset="-122"/>
                <a:cs typeface="Times New Roman" panose="02020603050405020304" pitchFamily="18" charset="0"/>
              </a:rPr>
              <a:t>John B. Carter, John K. Bennett, and Willy </a:t>
            </a:r>
            <a:r>
              <a:rPr lang="en-US" altLang="zh-CN" sz="1600" dirty="0" err="1">
                <a:latin typeface="Arial" panose="020B0604020202020204" pitchFamily="34" charset="0"/>
                <a:ea typeface="宋体" panose="02010600030101010101" pitchFamily="2" charset="-122"/>
                <a:cs typeface="Times New Roman" panose="02020603050405020304" pitchFamily="18" charset="0"/>
              </a:rPr>
              <a:t>Zwaenepoel</a:t>
            </a:r>
            <a:r>
              <a:rPr lang="en-US" altLang="zh-CN" sz="1600" dirty="0">
                <a:latin typeface="Arial" panose="020B0604020202020204" pitchFamily="34" charset="0"/>
                <a:ea typeface="宋体" panose="02010600030101010101" pitchFamily="2" charset="-122"/>
                <a:cs typeface="Times New Roman" panose="02020603050405020304" pitchFamily="18" charset="0"/>
              </a:rPr>
              <a:t>. </a:t>
            </a:r>
            <a:r>
              <a:rPr lang="en-US" altLang="zh-CN" sz="1600" i="1" dirty="0">
                <a:latin typeface="Arial" panose="020B0604020202020204" pitchFamily="34" charset="0"/>
                <a:ea typeface="宋体" panose="02010600030101010101" pitchFamily="2" charset="-122"/>
                <a:cs typeface="Times New Roman" panose="02020603050405020304" pitchFamily="18" charset="0"/>
              </a:rPr>
              <a:t>Implementation and Performance of MUNIN</a:t>
            </a:r>
            <a:r>
              <a:rPr lang="en-US" altLang="zh-CN" sz="1600" dirty="0">
                <a:latin typeface="Arial" panose="020B0604020202020204" pitchFamily="34" charset="0"/>
                <a:ea typeface="宋体" panose="02010600030101010101" pitchFamily="2" charset="-122"/>
                <a:cs typeface="Times New Roman" panose="02020603050405020304" pitchFamily="18" charset="0"/>
              </a:rPr>
              <a:t>. In Proceedings of the 13th ACM Symposium on Operating Systems Principles, pages 152--164, October 1991.</a:t>
            </a:r>
          </a:p>
        </p:txBody>
      </p:sp>
    </p:spTree>
    <p:extLst>
      <p:ext uri="{BB962C8B-B14F-4D97-AF65-F5344CB8AC3E}">
        <p14:creationId xmlns:p14="http://schemas.microsoft.com/office/powerpoint/2010/main" val="3293343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p:txBody>
          <a:bodyPr/>
          <a:lstStyle/>
          <a:p>
            <a:r>
              <a:rPr lang="en-US" altLang="zh-CN" sz="4800" b="1" dirty="0" err="1">
                <a:solidFill>
                  <a:srgbClr val="2826F5"/>
                </a:solidFill>
              </a:rPr>
              <a:t>Munin</a:t>
            </a:r>
            <a:r>
              <a:rPr lang="zh-CN" altLang="en-US" sz="4800" b="1" dirty="0">
                <a:solidFill>
                  <a:srgbClr val="2826F5"/>
                </a:solidFill>
              </a:rPr>
              <a:t>：释放一致的</a:t>
            </a:r>
            <a:r>
              <a:rPr lang="en-US" altLang="zh-CN" sz="4800" b="1" dirty="0">
                <a:solidFill>
                  <a:srgbClr val="2826F5"/>
                </a:solidFill>
              </a:rPr>
              <a:t>DSM</a:t>
            </a:r>
            <a:r>
              <a:rPr lang="zh-CN" altLang="en-US" sz="4800" b="1" dirty="0">
                <a:solidFill>
                  <a:srgbClr val="2826F5"/>
                </a:solidFill>
              </a:rPr>
              <a:t>系统</a:t>
            </a:r>
            <a:endParaRPr lang="en-US" altLang="zh-CN" sz="4800" b="1" dirty="0">
              <a:solidFill>
                <a:srgbClr val="2826F5"/>
              </a:solidFill>
              <a:ea typeface="宋体" panose="02010600030101010101" pitchFamily="2" charset="-122"/>
            </a:endParaRPr>
          </a:p>
        </p:txBody>
      </p:sp>
      <p:sp>
        <p:nvSpPr>
          <p:cNvPr id="620547" name="Rectangle 3"/>
          <p:cNvSpPr>
            <a:spLocks noChangeArrowheads="1"/>
          </p:cNvSpPr>
          <p:nvPr/>
        </p:nvSpPr>
        <p:spPr bwMode="auto">
          <a:xfrm>
            <a:off x="1358663" y="5557839"/>
            <a:ext cx="9627074"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cs typeface="Times New Roman (Hebrew)" charset="0"/>
              </a:defRPr>
            </a:lvl1pPr>
            <a:lvl2pPr marL="742950" indent="-285750">
              <a:defRPr kumimoji="1" sz="2400">
                <a:solidFill>
                  <a:schemeClr val="tx1"/>
                </a:solidFill>
                <a:latin typeface="Times New Roman" panose="02020603050405020304" pitchFamily="18" charset="0"/>
                <a:cs typeface="Times New Roman (Hebrew)" charset="0"/>
              </a:defRPr>
            </a:lvl2pPr>
            <a:lvl3pPr marL="1143000" indent="-228600">
              <a:defRPr kumimoji="1" sz="2400">
                <a:solidFill>
                  <a:schemeClr val="tx1"/>
                </a:solidFill>
                <a:latin typeface="Times New Roman" panose="02020603050405020304" pitchFamily="18" charset="0"/>
                <a:cs typeface="Times New Roman (Hebrew)" charset="0"/>
              </a:defRPr>
            </a:lvl3pPr>
            <a:lvl4pPr marL="1600200" indent="-228600">
              <a:defRPr kumimoji="1" sz="2400">
                <a:solidFill>
                  <a:schemeClr val="tx1"/>
                </a:solidFill>
                <a:latin typeface="Times New Roman" panose="02020603050405020304" pitchFamily="18" charset="0"/>
                <a:cs typeface="Times New Roman (Hebrew)" charset="0"/>
              </a:defRPr>
            </a:lvl4pPr>
            <a:lvl5pPr marL="2057400" indent="-228600">
              <a:defRPr kumimoji="1" sz="2400">
                <a:solidFill>
                  <a:schemeClr val="tx1"/>
                </a:solidFill>
                <a:latin typeface="Times New Roman" panose="02020603050405020304" pitchFamily="18" charset="0"/>
                <a:cs typeface="Times New Roman (Hebrew)" charset="0"/>
              </a:defRPr>
            </a:lvl5pPr>
            <a:lvl6pPr marL="2514600" indent="-228600" algn="r" rtl="1" fontAlgn="base">
              <a:spcBef>
                <a:spcPct val="0"/>
              </a:spcBef>
              <a:spcAft>
                <a:spcPct val="0"/>
              </a:spcAft>
              <a:defRPr kumimoji="1" sz="2400">
                <a:solidFill>
                  <a:schemeClr val="tx1"/>
                </a:solidFill>
                <a:latin typeface="Times New Roman" panose="02020603050405020304" pitchFamily="18" charset="0"/>
                <a:cs typeface="Times New Roman (Hebrew)" charset="0"/>
              </a:defRPr>
            </a:lvl6pPr>
            <a:lvl7pPr marL="2971800" indent="-228600" algn="r" rtl="1" fontAlgn="base">
              <a:spcBef>
                <a:spcPct val="0"/>
              </a:spcBef>
              <a:spcAft>
                <a:spcPct val="0"/>
              </a:spcAft>
              <a:defRPr kumimoji="1" sz="2400">
                <a:solidFill>
                  <a:schemeClr val="tx1"/>
                </a:solidFill>
                <a:latin typeface="Times New Roman" panose="02020603050405020304" pitchFamily="18" charset="0"/>
                <a:cs typeface="Times New Roman (Hebrew)" charset="0"/>
              </a:defRPr>
            </a:lvl7pPr>
            <a:lvl8pPr marL="3429000" indent="-228600" algn="r" rtl="1" fontAlgn="base">
              <a:spcBef>
                <a:spcPct val="0"/>
              </a:spcBef>
              <a:spcAft>
                <a:spcPct val="0"/>
              </a:spcAft>
              <a:defRPr kumimoji="1" sz="2400">
                <a:solidFill>
                  <a:schemeClr val="tx1"/>
                </a:solidFill>
                <a:latin typeface="Times New Roman" panose="02020603050405020304" pitchFamily="18" charset="0"/>
                <a:cs typeface="Times New Roman (Hebrew)" charset="0"/>
              </a:defRPr>
            </a:lvl8pPr>
            <a:lvl9pPr marL="3886200" indent="-228600" algn="r" rtl="1" fontAlgn="base">
              <a:spcBef>
                <a:spcPct val="0"/>
              </a:spcBef>
              <a:spcAft>
                <a:spcPct val="0"/>
              </a:spcAft>
              <a:defRPr kumimoji="1" sz="2400">
                <a:solidFill>
                  <a:schemeClr val="tx1"/>
                </a:solidFill>
                <a:latin typeface="Times New Roman" panose="02020603050405020304" pitchFamily="18" charset="0"/>
                <a:cs typeface="Times New Roman (Hebrew)" charset="0"/>
              </a:defRPr>
            </a:lvl9pPr>
          </a:lstStyle>
          <a:p>
            <a:pPr marL="0" indent="0">
              <a:lnSpc>
                <a:spcPct val="90000"/>
              </a:lnSpc>
              <a:spcBef>
                <a:spcPct val="20000"/>
              </a:spcBef>
            </a:pPr>
            <a:r>
              <a:rPr kumimoji="0" lang="zh-CN" altLang="en-US" sz="2800" dirty="0">
                <a:latin typeface="+mn-lt"/>
                <a:ea typeface="SimHei" panose="02010609060101010101" pitchFamily="49" charset="-122"/>
                <a:cs typeface="Times New Roman" panose="02020603050405020304" pitchFamily="18" charset="0"/>
              </a:rPr>
              <a:t>直到所有进程确认，</a:t>
            </a:r>
            <a:r>
              <a:rPr kumimoji="0" lang="en-US" altLang="zh-CN" sz="2800" dirty="0">
                <a:latin typeface="+mn-lt"/>
                <a:ea typeface="SimHei" panose="02010609060101010101" pitchFamily="49" charset="-122"/>
                <a:cs typeface="Times New Roman" panose="02020603050405020304" pitchFamily="18" charset="0"/>
              </a:rPr>
              <a:t>Release</a:t>
            </a:r>
            <a:r>
              <a:rPr kumimoji="0" lang="zh-CN" altLang="en-US" sz="2800" dirty="0">
                <a:latin typeface="+mn-lt"/>
                <a:ea typeface="SimHei" panose="02010609060101010101" pitchFamily="49" charset="-122"/>
                <a:cs typeface="Times New Roman" panose="02020603050405020304" pitchFamily="18" charset="0"/>
              </a:rPr>
              <a:t>操作才完成（例如</a:t>
            </a:r>
            <a:r>
              <a:rPr kumimoji="0" lang="en-US" altLang="zh-CN" sz="2800" dirty="0">
                <a:latin typeface="+mn-lt"/>
                <a:ea typeface="SimHei" panose="02010609060101010101" pitchFamily="49" charset="-122"/>
                <a:cs typeface="Times New Roman" panose="02020603050405020304" pitchFamily="18" charset="0"/>
              </a:rPr>
              <a:t>B</a:t>
            </a:r>
            <a:r>
              <a:rPr kumimoji="0" lang="zh-CN" altLang="en-US" sz="2800" dirty="0">
                <a:latin typeface="+mn-lt"/>
                <a:ea typeface="SimHei" panose="02010609060101010101" pitchFamily="49" charset="-122"/>
                <a:cs typeface="Times New Roman" panose="02020603050405020304" pitchFamily="18" charset="0"/>
              </a:rPr>
              <a:t>中的</a:t>
            </a:r>
            <a:r>
              <a:rPr lang="en-US" altLang="zh-CN" sz="2800" b="1" dirty="0" err="1">
                <a:solidFill>
                  <a:srgbClr val="FF0033"/>
                </a:solidFill>
                <a:latin typeface="+mn-lt"/>
                <a:ea typeface="SimHei" panose="02010609060101010101" pitchFamily="49" charset="-122"/>
                <a:cs typeface="Times New Roman" panose="02020603050405020304" pitchFamily="18" charset="0"/>
              </a:rPr>
              <a:t>rel</a:t>
            </a:r>
            <a:r>
              <a:rPr lang="en-US" altLang="zh-CN" sz="2800" b="1" dirty="0">
                <a:solidFill>
                  <a:srgbClr val="FF0033"/>
                </a:solidFill>
                <a:latin typeface="+mn-lt"/>
                <a:ea typeface="SimHei" panose="02010609060101010101" pitchFamily="49" charset="-122"/>
                <a:cs typeface="Times New Roman" panose="02020603050405020304" pitchFamily="18" charset="0"/>
              </a:rPr>
              <a:t>(L</a:t>
            </a:r>
            <a:r>
              <a:rPr lang="en-US" altLang="zh-CN" sz="2800" b="1" baseline="-25000" dirty="0">
                <a:solidFill>
                  <a:srgbClr val="FF0033"/>
                </a:solidFill>
                <a:latin typeface="+mn-lt"/>
                <a:ea typeface="SimHei" panose="02010609060101010101" pitchFamily="49" charset="-122"/>
                <a:cs typeface="Times New Roman" panose="02020603050405020304" pitchFamily="18" charset="0"/>
              </a:rPr>
              <a:t>1</a:t>
            </a:r>
            <a:r>
              <a:rPr lang="en-US" altLang="zh-CN" sz="2800" b="1" dirty="0">
                <a:solidFill>
                  <a:srgbClr val="FF0033"/>
                </a:solidFill>
                <a:latin typeface="+mn-lt"/>
                <a:ea typeface="SimHei" panose="02010609060101010101" pitchFamily="49" charset="-122"/>
                <a:cs typeface="Times New Roman" panose="02020603050405020304" pitchFamily="18" charset="0"/>
              </a:rPr>
              <a:t>)</a:t>
            </a:r>
            <a:r>
              <a:rPr kumimoji="0" lang="zh-CN" altLang="en-US" sz="2800" dirty="0">
                <a:latin typeface="+mn-lt"/>
                <a:ea typeface="SimHei" panose="02010609060101010101" pitchFamily="49" charset="-122"/>
                <a:cs typeface="Times New Roman" panose="02020603050405020304" pitchFamily="18" charset="0"/>
              </a:rPr>
              <a:t>）</a:t>
            </a:r>
            <a:endParaRPr kumimoji="0" lang="en-US" altLang="zh-CN" sz="2800" dirty="0">
              <a:latin typeface="+mn-lt"/>
              <a:ea typeface="SimHei" panose="02010609060101010101" pitchFamily="49" charset="-122"/>
              <a:cs typeface="Times New Roman" panose="02020603050405020304" pitchFamily="18" charset="0"/>
            </a:endParaRPr>
          </a:p>
        </p:txBody>
      </p:sp>
      <p:sp>
        <p:nvSpPr>
          <p:cNvPr id="620548" name="Line 4"/>
          <p:cNvSpPr>
            <a:spLocks noChangeShapeType="1"/>
          </p:cNvSpPr>
          <p:nvPr/>
        </p:nvSpPr>
        <p:spPr bwMode="auto">
          <a:xfrm flipV="1">
            <a:off x="3105150" y="2362200"/>
            <a:ext cx="6343650" cy="635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49" name="Line 5"/>
          <p:cNvSpPr>
            <a:spLocks noChangeShapeType="1"/>
          </p:cNvSpPr>
          <p:nvPr/>
        </p:nvSpPr>
        <p:spPr bwMode="auto">
          <a:xfrm flipV="1">
            <a:off x="3057525" y="3486150"/>
            <a:ext cx="6400800" cy="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50" name="Text Box 6"/>
          <p:cNvSpPr txBox="1">
            <a:spLocks noChangeArrowheads="1"/>
          </p:cNvSpPr>
          <p:nvPr/>
        </p:nvSpPr>
        <p:spPr bwMode="auto">
          <a:xfrm>
            <a:off x="2660650" y="2016125"/>
            <a:ext cx="3385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hangingPunct="0"/>
            <a:r>
              <a:rPr lang="en-US" altLang="zh-CN">
                <a:latin typeface="Arial" panose="020B0604020202020204" pitchFamily="34" charset="0"/>
                <a:ea typeface="宋体" panose="02010600030101010101" pitchFamily="2" charset="-122"/>
                <a:cs typeface="Times New Roman" panose="02020603050405020304" pitchFamily="18" charset="0"/>
              </a:rPr>
              <a:t>A</a:t>
            </a:r>
          </a:p>
        </p:txBody>
      </p:sp>
      <p:sp>
        <p:nvSpPr>
          <p:cNvPr id="620551" name="Text Box 7"/>
          <p:cNvSpPr txBox="1">
            <a:spLocks noChangeArrowheads="1"/>
          </p:cNvSpPr>
          <p:nvPr/>
        </p:nvSpPr>
        <p:spPr bwMode="auto">
          <a:xfrm>
            <a:off x="2660650" y="3187700"/>
            <a:ext cx="3365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hangingPunct="0"/>
            <a:r>
              <a:rPr lang="en-US" altLang="zh-CN">
                <a:latin typeface="Arial" panose="020B0604020202020204" pitchFamily="34" charset="0"/>
                <a:ea typeface="宋体" panose="02010600030101010101" pitchFamily="2" charset="-122"/>
                <a:cs typeface="Times New Roman" panose="02020603050405020304" pitchFamily="18" charset="0"/>
              </a:rPr>
              <a:t>B</a:t>
            </a:r>
          </a:p>
        </p:txBody>
      </p:sp>
      <p:sp>
        <p:nvSpPr>
          <p:cNvPr id="620552" name="Text Box 8"/>
          <p:cNvSpPr txBox="1">
            <a:spLocks noChangeArrowheads="1"/>
          </p:cNvSpPr>
          <p:nvPr/>
        </p:nvSpPr>
        <p:spPr bwMode="auto">
          <a:xfrm>
            <a:off x="3746500" y="3098800"/>
            <a:ext cx="704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hangingPunct="0"/>
            <a:r>
              <a:rPr lang="en-US" altLang="zh-CN" sz="1600" b="1">
                <a:latin typeface="Arial" panose="020B0604020202020204" pitchFamily="34" charset="0"/>
                <a:ea typeface="宋体" panose="02010600030101010101" pitchFamily="2" charset="-122"/>
                <a:cs typeface="Times New Roman" panose="02020603050405020304" pitchFamily="18" charset="0"/>
              </a:rPr>
              <a:t>w(y)1</a:t>
            </a:r>
          </a:p>
        </p:txBody>
      </p:sp>
      <p:grpSp>
        <p:nvGrpSpPr>
          <p:cNvPr id="620553" name="Group 9"/>
          <p:cNvGrpSpPr>
            <a:grpSpLocks/>
          </p:cNvGrpSpPr>
          <p:nvPr/>
        </p:nvGrpSpPr>
        <p:grpSpPr bwMode="auto">
          <a:xfrm>
            <a:off x="8445501" y="4765675"/>
            <a:ext cx="436563" cy="304800"/>
            <a:chOff x="4656" y="3286"/>
            <a:chExt cx="275" cy="192"/>
          </a:xfrm>
        </p:grpSpPr>
        <p:sp>
          <p:nvSpPr>
            <p:cNvPr id="620554" name="Line 10"/>
            <p:cNvSpPr>
              <a:spLocks noChangeShapeType="1"/>
            </p:cNvSpPr>
            <p:nvPr/>
          </p:nvSpPr>
          <p:spPr bwMode="auto">
            <a:xfrm>
              <a:off x="4656" y="3327"/>
              <a:ext cx="275" cy="0"/>
            </a:xfrm>
            <a:prstGeom prst="line">
              <a:avLst/>
            </a:prstGeom>
            <a:noFill/>
            <a:ln w="127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620555" name="Text Box 11"/>
            <p:cNvSpPr txBox="1">
              <a:spLocks noChangeArrowheads="1"/>
            </p:cNvSpPr>
            <p:nvPr/>
          </p:nvSpPr>
          <p:spPr bwMode="auto">
            <a:xfrm>
              <a:off x="4696" y="3286"/>
              <a:ext cx="153" cy="19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pPr algn="ctr" rtl="0" eaLnBrk="0" hangingPunct="0"/>
              <a:r>
                <a:rPr lang="en-US" altLang="zh-CN" sz="1400" b="1">
                  <a:latin typeface="Arial" panose="020B0604020202020204" pitchFamily="34" charset="0"/>
                  <a:ea typeface="宋体" panose="02010600030101010101" pitchFamily="2" charset="-122"/>
                  <a:cs typeface="Times New Roman" panose="02020603050405020304" pitchFamily="18" charset="0"/>
                </a:rPr>
                <a:t>t</a:t>
              </a:r>
            </a:p>
          </p:txBody>
        </p:sp>
      </p:grpSp>
      <p:sp>
        <p:nvSpPr>
          <p:cNvPr id="620556" name="Line 12"/>
          <p:cNvSpPr>
            <a:spLocks noChangeShapeType="1"/>
          </p:cNvSpPr>
          <p:nvPr/>
        </p:nvSpPr>
        <p:spPr bwMode="auto">
          <a:xfrm>
            <a:off x="3117850" y="4589464"/>
            <a:ext cx="6330950" cy="1587"/>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57" name="Line 13"/>
          <p:cNvSpPr>
            <a:spLocks noChangeShapeType="1"/>
          </p:cNvSpPr>
          <p:nvPr/>
        </p:nvSpPr>
        <p:spPr bwMode="auto">
          <a:xfrm flipV="1">
            <a:off x="4724400" y="2362201"/>
            <a:ext cx="228600" cy="10953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558" name="Text Box 14"/>
          <p:cNvSpPr txBox="1">
            <a:spLocks noChangeArrowheads="1"/>
          </p:cNvSpPr>
          <p:nvPr/>
        </p:nvSpPr>
        <p:spPr bwMode="auto">
          <a:xfrm>
            <a:off x="3098800" y="3097213"/>
            <a:ext cx="704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hangingPunct="0"/>
            <a:r>
              <a:rPr lang="en-US" altLang="zh-CN" sz="1600" b="1">
                <a:latin typeface="Arial" panose="020B0604020202020204" pitchFamily="34" charset="0"/>
                <a:ea typeface="宋体" panose="02010600030101010101" pitchFamily="2" charset="-122"/>
                <a:cs typeface="Times New Roman" panose="02020603050405020304" pitchFamily="18" charset="0"/>
              </a:rPr>
              <a:t>w(x)1</a:t>
            </a:r>
          </a:p>
        </p:txBody>
      </p:sp>
      <p:sp>
        <p:nvSpPr>
          <p:cNvPr id="620559" name="Line 15"/>
          <p:cNvSpPr>
            <a:spLocks noChangeShapeType="1"/>
          </p:cNvSpPr>
          <p:nvPr/>
        </p:nvSpPr>
        <p:spPr bwMode="auto">
          <a:xfrm>
            <a:off x="4724401" y="3530600"/>
            <a:ext cx="282575" cy="1023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560" name="Text Box 16"/>
          <p:cNvSpPr txBox="1">
            <a:spLocks noChangeArrowheads="1"/>
          </p:cNvSpPr>
          <p:nvPr/>
        </p:nvSpPr>
        <p:spPr bwMode="auto">
          <a:xfrm>
            <a:off x="5621338" y="2009775"/>
            <a:ext cx="1143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r>
              <a:rPr lang="en-US" altLang="zh-CN" sz="1600" b="1">
                <a:solidFill>
                  <a:srgbClr val="FF0033"/>
                </a:solidFill>
                <a:latin typeface="Arial" panose="020B0604020202020204" pitchFamily="34" charset="0"/>
                <a:ea typeface="宋体" panose="02010600030101010101" pitchFamily="2" charset="-122"/>
                <a:cs typeface="Times New Roman" panose="02020603050405020304" pitchFamily="18" charset="0"/>
              </a:rPr>
              <a:t>acq(L</a:t>
            </a:r>
            <a:r>
              <a:rPr lang="en-US" altLang="zh-CN" sz="1600" b="1" baseline="-25000">
                <a:solidFill>
                  <a:srgbClr val="FF0033"/>
                </a:solidFill>
                <a:latin typeface="Arial" panose="020B0604020202020204" pitchFamily="34" charset="0"/>
                <a:ea typeface="宋体" panose="02010600030101010101" pitchFamily="2" charset="-122"/>
                <a:cs typeface="Times New Roman" panose="02020603050405020304" pitchFamily="18" charset="0"/>
              </a:rPr>
              <a:t>1</a:t>
            </a:r>
            <a:r>
              <a:rPr lang="en-US" altLang="zh-CN" sz="1600" b="1">
                <a:solidFill>
                  <a:srgbClr val="FF0033"/>
                </a:solidFill>
                <a:latin typeface="Arial" panose="020B0604020202020204" pitchFamily="34" charset="0"/>
                <a:ea typeface="宋体" panose="02010600030101010101" pitchFamily="2" charset="-122"/>
                <a:cs typeface="Times New Roman" panose="02020603050405020304" pitchFamily="18" charset="0"/>
              </a:rPr>
              <a:t>)</a:t>
            </a:r>
          </a:p>
        </p:txBody>
      </p:sp>
      <p:sp>
        <p:nvSpPr>
          <p:cNvPr id="620561" name="Text Box 17"/>
          <p:cNvSpPr txBox="1">
            <a:spLocks noChangeArrowheads="1"/>
          </p:cNvSpPr>
          <p:nvPr/>
        </p:nvSpPr>
        <p:spPr bwMode="auto">
          <a:xfrm>
            <a:off x="2673350" y="4283076"/>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hangingPunct="0"/>
            <a:r>
              <a:rPr lang="en-US" altLang="zh-CN">
                <a:latin typeface="Arial" panose="020B0604020202020204" pitchFamily="34" charset="0"/>
                <a:ea typeface="宋体" panose="02010600030101010101" pitchFamily="2" charset="-122"/>
                <a:cs typeface="Times New Roman" panose="02020603050405020304" pitchFamily="18" charset="0"/>
              </a:rPr>
              <a:t>C</a:t>
            </a:r>
          </a:p>
        </p:txBody>
      </p:sp>
      <p:sp>
        <p:nvSpPr>
          <p:cNvPr id="620562" name="Text Box 18"/>
          <p:cNvSpPr txBox="1">
            <a:spLocks noChangeArrowheads="1"/>
          </p:cNvSpPr>
          <p:nvPr/>
        </p:nvSpPr>
        <p:spPr bwMode="auto">
          <a:xfrm>
            <a:off x="3894138" y="4183063"/>
            <a:ext cx="7429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hangingPunct="0"/>
            <a:r>
              <a:rPr lang="en-US" altLang="zh-CN" dirty="0">
                <a:latin typeface="Arial" panose="020B0604020202020204" pitchFamily="34" charset="0"/>
                <a:ea typeface="宋体" panose="02010600030101010101" pitchFamily="2" charset="-122"/>
                <a:cs typeface="Times New Roman" panose="02020603050405020304" pitchFamily="18" charset="0"/>
              </a:rPr>
              <a:t>w(z)1</a:t>
            </a:r>
          </a:p>
        </p:txBody>
      </p:sp>
      <p:sp>
        <p:nvSpPr>
          <p:cNvPr id="620563" name="Text Box 19"/>
          <p:cNvSpPr txBox="1">
            <a:spLocks noChangeArrowheads="1"/>
          </p:cNvSpPr>
          <p:nvPr/>
        </p:nvSpPr>
        <p:spPr bwMode="auto">
          <a:xfrm>
            <a:off x="2932113" y="4200525"/>
            <a:ext cx="1143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r>
              <a:rPr lang="en-US" altLang="zh-CN" sz="1600" b="1">
                <a:solidFill>
                  <a:srgbClr val="FF0033"/>
                </a:solidFill>
                <a:latin typeface="Arial" panose="020B0604020202020204" pitchFamily="34" charset="0"/>
                <a:ea typeface="宋体" panose="02010600030101010101" pitchFamily="2" charset="-122"/>
                <a:cs typeface="Times New Roman" panose="02020603050405020304" pitchFamily="18" charset="0"/>
              </a:rPr>
              <a:t>acq(L</a:t>
            </a:r>
            <a:r>
              <a:rPr lang="en-US" altLang="zh-CN" sz="1600" b="1" baseline="-25000">
                <a:solidFill>
                  <a:srgbClr val="FF0033"/>
                </a:solidFill>
                <a:latin typeface="Arial" panose="020B0604020202020204" pitchFamily="34" charset="0"/>
                <a:ea typeface="宋体" panose="02010600030101010101" pitchFamily="2" charset="-122"/>
                <a:cs typeface="Times New Roman" panose="02020603050405020304" pitchFamily="18" charset="0"/>
              </a:rPr>
              <a:t>2</a:t>
            </a:r>
            <a:r>
              <a:rPr lang="en-US" altLang="zh-CN" sz="1600" b="1">
                <a:solidFill>
                  <a:srgbClr val="FF0033"/>
                </a:solidFill>
                <a:latin typeface="Arial" panose="020B0604020202020204" pitchFamily="34" charset="0"/>
                <a:ea typeface="宋体" panose="02010600030101010101" pitchFamily="2" charset="-122"/>
                <a:cs typeface="Times New Roman" panose="02020603050405020304" pitchFamily="18" charset="0"/>
              </a:rPr>
              <a:t>)</a:t>
            </a:r>
          </a:p>
        </p:txBody>
      </p:sp>
      <p:sp>
        <p:nvSpPr>
          <p:cNvPr id="620564" name="Line 20"/>
          <p:cNvSpPr>
            <a:spLocks noChangeShapeType="1"/>
          </p:cNvSpPr>
          <p:nvPr/>
        </p:nvSpPr>
        <p:spPr bwMode="auto">
          <a:xfrm flipV="1">
            <a:off x="6608764" y="2362200"/>
            <a:ext cx="1011237" cy="22113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565" name="Line 21"/>
          <p:cNvSpPr>
            <a:spLocks noChangeShapeType="1"/>
          </p:cNvSpPr>
          <p:nvPr/>
        </p:nvSpPr>
        <p:spPr bwMode="auto">
          <a:xfrm flipV="1">
            <a:off x="6615114" y="3505200"/>
            <a:ext cx="242887" cy="1017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566" name="Line 22"/>
          <p:cNvSpPr>
            <a:spLocks noChangeShapeType="1"/>
          </p:cNvSpPr>
          <p:nvPr/>
        </p:nvSpPr>
        <p:spPr bwMode="auto">
          <a:xfrm flipV="1">
            <a:off x="5562600" y="3505201"/>
            <a:ext cx="304800" cy="1077913"/>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567" name="Line 23"/>
          <p:cNvSpPr>
            <a:spLocks noChangeShapeType="1"/>
          </p:cNvSpPr>
          <p:nvPr/>
        </p:nvSpPr>
        <p:spPr bwMode="auto">
          <a:xfrm>
            <a:off x="7356476" y="3530601"/>
            <a:ext cx="295275" cy="1000125"/>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568" name="Oval 24"/>
          <p:cNvSpPr>
            <a:spLocks noChangeAspect="1" noChangeArrowheads="1"/>
          </p:cNvSpPr>
          <p:nvPr/>
        </p:nvSpPr>
        <p:spPr bwMode="auto">
          <a:xfrm>
            <a:off x="3459163" y="34544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69" name="Oval 25"/>
          <p:cNvSpPr>
            <a:spLocks noChangeAspect="1" noChangeArrowheads="1"/>
          </p:cNvSpPr>
          <p:nvPr/>
        </p:nvSpPr>
        <p:spPr bwMode="auto">
          <a:xfrm>
            <a:off x="4094163" y="34544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70" name="Oval 26"/>
          <p:cNvSpPr>
            <a:spLocks noChangeAspect="1" noChangeArrowheads="1"/>
          </p:cNvSpPr>
          <p:nvPr/>
        </p:nvSpPr>
        <p:spPr bwMode="auto">
          <a:xfrm>
            <a:off x="3395663" y="4556125"/>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71" name="Oval 27"/>
          <p:cNvSpPr>
            <a:spLocks noChangeAspect="1" noChangeArrowheads="1"/>
          </p:cNvSpPr>
          <p:nvPr/>
        </p:nvSpPr>
        <p:spPr bwMode="auto">
          <a:xfrm>
            <a:off x="4232275" y="4549775"/>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20572" name="Group 28"/>
          <p:cNvGrpSpPr>
            <a:grpSpLocks/>
          </p:cNvGrpSpPr>
          <p:nvPr/>
        </p:nvGrpSpPr>
        <p:grpSpPr bwMode="auto">
          <a:xfrm>
            <a:off x="3167064" y="1993901"/>
            <a:ext cx="625475" cy="415925"/>
            <a:chOff x="1035" y="1256"/>
            <a:chExt cx="394" cy="262"/>
          </a:xfrm>
        </p:grpSpPr>
        <p:sp>
          <p:nvSpPr>
            <p:cNvPr id="620573" name="Text Box 29"/>
            <p:cNvSpPr txBox="1">
              <a:spLocks noChangeArrowheads="1"/>
            </p:cNvSpPr>
            <p:nvPr/>
          </p:nvSpPr>
          <p:spPr bwMode="auto">
            <a:xfrm>
              <a:off x="1035" y="1256"/>
              <a:ext cx="39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hangingPunct="0"/>
              <a:r>
                <a:rPr lang="en-US" altLang="zh-CN" sz="1600" b="1">
                  <a:latin typeface="Arial" panose="020B0604020202020204" pitchFamily="34" charset="0"/>
                  <a:ea typeface="宋体" panose="02010600030101010101" pitchFamily="2" charset="-122"/>
                  <a:cs typeface="Times New Roman" panose="02020603050405020304" pitchFamily="18" charset="0"/>
                </a:rPr>
                <a:t>r(x)0</a:t>
              </a:r>
            </a:p>
          </p:txBody>
        </p:sp>
        <p:sp>
          <p:nvSpPr>
            <p:cNvPr id="620574" name="Oval 30"/>
            <p:cNvSpPr>
              <a:spLocks noChangeAspect="1" noChangeArrowheads="1"/>
            </p:cNvSpPr>
            <p:nvPr/>
          </p:nvSpPr>
          <p:spPr bwMode="auto">
            <a:xfrm>
              <a:off x="1182" y="147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0575" name="Text Box 31"/>
          <p:cNvSpPr txBox="1">
            <a:spLocks noChangeArrowheads="1"/>
          </p:cNvSpPr>
          <p:nvPr/>
        </p:nvSpPr>
        <p:spPr bwMode="auto">
          <a:xfrm>
            <a:off x="4419601" y="3733800"/>
            <a:ext cx="5238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zh-CN" sz="1600">
                <a:ea typeface="宋体" panose="02010600030101010101" pitchFamily="2" charset="-122"/>
                <a:cs typeface="Times New Roman" panose="02020603050405020304" pitchFamily="18" charset="0"/>
              </a:rPr>
              <a:t>x,y</a:t>
            </a:r>
          </a:p>
        </p:txBody>
      </p:sp>
      <p:sp>
        <p:nvSpPr>
          <p:cNvPr id="620576" name="Text Box 32"/>
          <p:cNvSpPr txBox="1">
            <a:spLocks noChangeArrowheads="1"/>
          </p:cNvSpPr>
          <p:nvPr/>
        </p:nvSpPr>
        <p:spPr bwMode="auto">
          <a:xfrm>
            <a:off x="7081839" y="2628900"/>
            <a:ext cx="5238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zh-CN" sz="1600">
                <a:ea typeface="宋体" panose="02010600030101010101" pitchFamily="2" charset="-122"/>
                <a:cs typeface="Times New Roman" panose="02020603050405020304" pitchFamily="18" charset="0"/>
              </a:rPr>
              <a:t>z</a:t>
            </a:r>
          </a:p>
        </p:txBody>
      </p:sp>
      <p:sp>
        <p:nvSpPr>
          <p:cNvPr id="620577" name="Text Box 33"/>
          <p:cNvSpPr txBox="1">
            <a:spLocks noChangeArrowheads="1"/>
          </p:cNvSpPr>
          <p:nvPr/>
        </p:nvSpPr>
        <p:spPr bwMode="auto">
          <a:xfrm>
            <a:off x="6464301" y="3759200"/>
            <a:ext cx="5238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zh-CN" sz="1600">
                <a:ea typeface="宋体" panose="02010600030101010101" pitchFamily="2" charset="-122"/>
                <a:cs typeface="Times New Roman" panose="02020603050405020304" pitchFamily="18" charset="0"/>
              </a:rPr>
              <a:t>z</a:t>
            </a:r>
          </a:p>
        </p:txBody>
      </p:sp>
      <p:sp>
        <p:nvSpPr>
          <p:cNvPr id="620578" name="Oval 34"/>
          <p:cNvSpPr>
            <a:spLocks noChangeAspect="1" noChangeArrowheads="1"/>
          </p:cNvSpPr>
          <p:nvPr/>
        </p:nvSpPr>
        <p:spPr bwMode="auto">
          <a:xfrm>
            <a:off x="7961313" y="3446463"/>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79" name="Oval 35"/>
          <p:cNvSpPr>
            <a:spLocks noChangeAspect="1" noChangeArrowheads="1"/>
          </p:cNvSpPr>
          <p:nvPr/>
        </p:nvSpPr>
        <p:spPr bwMode="auto">
          <a:xfrm>
            <a:off x="4686300" y="34544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20580" name="Group 36"/>
          <p:cNvGrpSpPr>
            <a:grpSpLocks/>
          </p:cNvGrpSpPr>
          <p:nvPr/>
        </p:nvGrpSpPr>
        <p:grpSpPr bwMode="auto">
          <a:xfrm>
            <a:off x="3763964" y="1981201"/>
            <a:ext cx="625475" cy="415925"/>
            <a:chOff x="1035" y="1256"/>
            <a:chExt cx="394" cy="262"/>
          </a:xfrm>
        </p:grpSpPr>
        <p:sp>
          <p:nvSpPr>
            <p:cNvPr id="620581" name="Text Box 37"/>
            <p:cNvSpPr txBox="1">
              <a:spLocks noChangeArrowheads="1"/>
            </p:cNvSpPr>
            <p:nvPr/>
          </p:nvSpPr>
          <p:spPr bwMode="auto">
            <a:xfrm>
              <a:off x="1035" y="1256"/>
              <a:ext cx="39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hangingPunct="0"/>
              <a:r>
                <a:rPr lang="en-US" altLang="zh-CN" sz="1600" b="1">
                  <a:latin typeface="Arial" panose="020B0604020202020204" pitchFamily="34" charset="0"/>
                  <a:ea typeface="宋体" panose="02010600030101010101" pitchFamily="2" charset="-122"/>
                  <a:cs typeface="Times New Roman" panose="02020603050405020304" pitchFamily="18" charset="0"/>
                </a:rPr>
                <a:t>r(x)0</a:t>
              </a:r>
            </a:p>
          </p:txBody>
        </p:sp>
        <p:sp>
          <p:nvSpPr>
            <p:cNvPr id="620582" name="Oval 38"/>
            <p:cNvSpPr>
              <a:spLocks noChangeAspect="1" noChangeArrowheads="1"/>
            </p:cNvSpPr>
            <p:nvPr/>
          </p:nvSpPr>
          <p:spPr bwMode="auto">
            <a:xfrm>
              <a:off x="1182" y="147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0583" name="Text Box 39"/>
          <p:cNvSpPr txBox="1">
            <a:spLocks noChangeArrowheads="1"/>
          </p:cNvSpPr>
          <p:nvPr/>
        </p:nvSpPr>
        <p:spPr bwMode="auto">
          <a:xfrm>
            <a:off x="4419600" y="2667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zh-CN" sz="1600">
                <a:ea typeface="宋体" panose="02010600030101010101" pitchFamily="2" charset="-122"/>
                <a:cs typeface="Times New Roman" panose="02020603050405020304" pitchFamily="18" charset="0"/>
              </a:rPr>
              <a:t>x,y</a:t>
            </a:r>
          </a:p>
        </p:txBody>
      </p:sp>
      <p:grpSp>
        <p:nvGrpSpPr>
          <p:cNvPr id="620584" name="Group 40"/>
          <p:cNvGrpSpPr>
            <a:grpSpLocks/>
          </p:cNvGrpSpPr>
          <p:nvPr/>
        </p:nvGrpSpPr>
        <p:grpSpPr bwMode="auto">
          <a:xfrm flipV="1">
            <a:off x="5029200" y="2133600"/>
            <a:ext cx="457200" cy="254000"/>
            <a:chOff x="3488" y="2456"/>
            <a:chExt cx="288" cy="160"/>
          </a:xfrm>
        </p:grpSpPr>
        <p:sp>
          <p:nvSpPr>
            <p:cNvPr id="620585" name="Rectangle 41"/>
            <p:cNvSpPr>
              <a:spLocks noChangeArrowheads="1"/>
            </p:cNvSpPr>
            <p:nvPr/>
          </p:nvSpPr>
          <p:spPr bwMode="auto">
            <a:xfrm>
              <a:off x="3488" y="2456"/>
              <a:ext cx="288" cy="4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86" name="AutoShape 42"/>
            <p:cNvSpPr>
              <a:spLocks/>
            </p:cNvSpPr>
            <p:nvPr/>
          </p:nvSpPr>
          <p:spPr bwMode="auto">
            <a:xfrm rot="16200000">
              <a:off x="3588" y="2428"/>
              <a:ext cx="88" cy="288"/>
            </a:xfrm>
            <a:prstGeom prst="leftBrace">
              <a:avLst>
                <a:gd name="adj1" fmla="val 68182"/>
                <a:gd name="adj2" fmla="val 48954"/>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0587" name="Text Box 43"/>
          <p:cNvSpPr txBox="1">
            <a:spLocks noChangeArrowheads="1"/>
          </p:cNvSpPr>
          <p:nvPr/>
        </p:nvSpPr>
        <p:spPr bwMode="auto">
          <a:xfrm>
            <a:off x="4724400" y="4724400"/>
            <a:ext cx="14478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prstDash val="dash"/>
                <a:miter lim="800000"/>
                <a:headEnd/>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zh-CN" sz="1400">
                <a:ea typeface="宋体" panose="02010600030101010101" pitchFamily="2" charset="-122"/>
                <a:cs typeface="Times New Roman" panose="02020603050405020304" pitchFamily="18" charset="0"/>
              </a:rPr>
              <a:t>apply changes</a:t>
            </a:r>
          </a:p>
        </p:txBody>
      </p:sp>
      <p:sp>
        <p:nvSpPr>
          <p:cNvPr id="620588" name="Rectangle 44"/>
          <p:cNvSpPr>
            <a:spLocks noChangeArrowheads="1"/>
          </p:cNvSpPr>
          <p:nvPr/>
        </p:nvSpPr>
        <p:spPr bwMode="auto">
          <a:xfrm>
            <a:off x="4775201" y="3444875"/>
            <a:ext cx="1101725" cy="101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89" name="Line 45"/>
          <p:cNvSpPr>
            <a:spLocks noChangeShapeType="1"/>
          </p:cNvSpPr>
          <p:nvPr/>
        </p:nvSpPr>
        <p:spPr bwMode="auto">
          <a:xfrm>
            <a:off x="5545139" y="2390775"/>
            <a:ext cx="206375" cy="108585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590" name="Text Box 46"/>
          <p:cNvSpPr txBox="1">
            <a:spLocks noChangeArrowheads="1"/>
          </p:cNvSpPr>
          <p:nvPr/>
        </p:nvSpPr>
        <p:spPr bwMode="auto">
          <a:xfrm>
            <a:off x="4527550" y="3289300"/>
            <a:ext cx="1143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r>
              <a:rPr lang="en-US" altLang="zh-CN" sz="1600" b="1" dirty="0" err="1">
                <a:solidFill>
                  <a:srgbClr val="FF0033"/>
                </a:solidFill>
                <a:latin typeface="Arial" panose="020B0604020202020204" pitchFamily="34" charset="0"/>
                <a:ea typeface="宋体" panose="02010600030101010101" pitchFamily="2" charset="-122"/>
                <a:cs typeface="Times New Roman" panose="02020603050405020304" pitchFamily="18" charset="0"/>
              </a:rPr>
              <a:t>rel</a:t>
            </a:r>
            <a:r>
              <a:rPr lang="en-US" altLang="zh-CN" sz="1600" b="1" dirty="0">
                <a:solidFill>
                  <a:srgbClr val="FF0033"/>
                </a:solidFill>
                <a:latin typeface="Arial" panose="020B0604020202020204" pitchFamily="34" charset="0"/>
                <a:ea typeface="宋体" panose="02010600030101010101" pitchFamily="2" charset="-122"/>
                <a:cs typeface="Times New Roman" panose="02020603050405020304" pitchFamily="18" charset="0"/>
              </a:rPr>
              <a:t>(L</a:t>
            </a:r>
            <a:r>
              <a:rPr lang="en-US" altLang="zh-CN" sz="1600" b="1" baseline="-25000" dirty="0">
                <a:solidFill>
                  <a:srgbClr val="FF0033"/>
                </a:solidFill>
                <a:latin typeface="Arial" panose="020B0604020202020204" pitchFamily="34" charset="0"/>
                <a:ea typeface="宋体" panose="02010600030101010101" pitchFamily="2" charset="-122"/>
                <a:cs typeface="Times New Roman" panose="02020603050405020304" pitchFamily="18" charset="0"/>
              </a:rPr>
              <a:t>1</a:t>
            </a:r>
            <a:r>
              <a:rPr lang="en-US" altLang="zh-CN" sz="1600" b="1" dirty="0">
                <a:solidFill>
                  <a:srgbClr val="FF0033"/>
                </a:solidFill>
                <a:latin typeface="Arial" panose="020B0604020202020204" pitchFamily="34" charset="0"/>
                <a:ea typeface="宋体" panose="02010600030101010101" pitchFamily="2" charset="-122"/>
                <a:cs typeface="Times New Roman" panose="02020603050405020304" pitchFamily="18" charset="0"/>
              </a:rPr>
              <a:t>)</a:t>
            </a:r>
          </a:p>
        </p:txBody>
      </p:sp>
      <p:grpSp>
        <p:nvGrpSpPr>
          <p:cNvPr id="620591" name="Group 47"/>
          <p:cNvGrpSpPr>
            <a:grpSpLocks/>
          </p:cNvGrpSpPr>
          <p:nvPr/>
        </p:nvGrpSpPr>
        <p:grpSpPr bwMode="auto">
          <a:xfrm>
            <a:off x="5067300" y="4533900"/>
            <a:ext cx="457200" cy="266700"/>
            <a:chOff x="3488" y="2456"/>
            <a:chExt cx="288" cy="160"/>
          </a:xfrm>
        </p:grpSpPr>
        <p:sp>
          <p:nvSpPr>
            <p:cNvPr id="620592" name="Rectangle 48"/>
            <p:cNvSpPr>
              <a:spLocks noChangeArrowheads="1"/>
            </p:cNvSpPr>
            <p:nvPr/>
          </p:nvSpPr>
          <p:spPr bwMode="auto">
            <a:xfrm>
              <a:off x="3488" y="2456"/>
              <a:ext cx="288" cy="4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93" name="AutoShape 49"/>
            <p:cNvSpPr>
              <a:spLocks/>
            </p:cNvSpPr>
            <p:nvPr/>
          </p:nvSpPr>
          <p:spPr bwMode="auto">
            <a:xfrm rot="16200000">
              <a:off x="3588" y="2428"/>
              <a:ext cx="88" cy="288"/>
            </a:xfrm>
            <a:prstGeom prst="leftBrace">
              <a:avLst>
                <a:gd name="adj1" fmla="val 68182"/>
                <a:gd name="adj2" fmla="val 48954"/>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0594" name="Text Box 50"/>
          <p:cNvSpPr txBox="1">
            <a:spLocks noChangeArrowheads="1"/>
          </p:cNvSpPr>
          <p:nvPr/>
        </p:nvSpPr>
        <p:spPr bwMode="auto">
          <a:xfrm>
            <a:off x="4695825" y="1854200"/>
            <a:ext cx="14478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prstDash val="dash"/>
                <a:miter lim="800000"/>
                <a:headEnd/>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zh-CN" sz="1400">
                <a:ea typeface="宋体" panose="02010600030101010101" pitchFamily="2" charset="-122"/>
                <a:cs typeface="Times New Roman" panose="02020603050405020304" pitchFamily="18" charset="0"/>
              </a:rPr>
              <a:t>apply changes</a:t>
            </a:r>
          </a:p>
        </p:txBody>
      </p:sp>
      <p:grpSp>
        <p:nvGrpSpPr>
          <p:cNvPr id="620595" name="Group 51"/>
          <p:cNvGrpSpPr>
            <a:grpSpLocks/>
          </p:cNvGrpSpPr>
          <p:nvPr/>
        </p:nvGrpSpPr>
        <p:grpSpPr bwMode="auto">
          <a:xfrm>
            <a:off x="5734051" y="4219576"/>
            <a:ext cx="625475" cy="415925"/>
            <a:chOff x="1035" y="1256"/>
            <a:chExt cx="394" cy="262"/>
          </a:xfrm>
        </p:grpSpPr>
        <p:sp>
          <p:nvSpPr>
            <p:cNvPr id="620596" name="Text Box 52"/>
            <p:cNvSpPr txBox="1">
              <a:spLocks noChangeArrowheads="1"/>
            </p:cNvSpPr>
            <p:nvPr/>
          </p:nvSpPr>
          <p:spPr bwMode="auto">
            <a:xfrm>
              <a:off x="1035" y="1256"/>
              <a:ext cx="39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hangingPunct="0"/>
              <a:r>
                <a:rPr lang="en-US" altLang="zh-CN" sz="1600" b="1">
                  <a:latin typeface="Arial" panose="020B0604020202020204" pitchFamily="34" charset="0"/>
                  <a:ea typeface="宋体" panose="02010600030101010101" pitchFamily="2" charset="-122"/>
                  <a:cs typeface="Times New Roman" panose="02020603050405020304" pitchFamily="18" charset="0"/>
                </a:rPr>
                <a:t>r(x)1</a:t>
              </a:r>
            </a:p>
          </p:txBody>
        </p:sp>
        <p:sp>
          <p:nvSpPr>
            <p:cNvPr id="620597" name="Oval 53"/>
            <p:cNvSpPr>
              <a:spLocks noChangeAspect="1" noChangeArrowheads="1"/>
            </p:cNvSpPr>
            <p:nvPr/>
          </p:nvSpPr>
          <p:spPr bwMode="auto">
            <a:xfrm>
              <a:off x="1182" y="147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0598" name="Oval 54"/>
          <p:cNvSpPr>
            <a:spLocks noChangeAspect="1" noChangeArrowheads="1"/>
          </p:cNvSpPr>
          <p:nvPr/>
        </p:nvSpPr>
        <p:spPr bwMode="auto">
          <a:xfrm>
            <a:off x="6057900" y="23241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99" name="Text Box 55"/>
          <p:cNvSpPr txBox="1">
            <a:spLocks noChangeArrowheads="1"/>
          </p:cNvSpPr>
          <p:nvPr/>
        </p:nvSpPr>
        <p:spPr bwMode="auto">
          <a:xfrm>
            <a:off x="6108700" y="4635500"/>
            <a:ext cx="1143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r>
              <a:rPr lang="en-US" altLang="zh-CN" sz="1600" b="1">
                <a:solidFill>
                  <a:srgbClr val="FF0033"/>
                </a:solidFill>
                <a:latin typeface="Arial" panose="020B0604020202020204" pitchFamily="34" charset="0"/>
                <a:ea typeface="宋体" panose="02010600030101010101" pitchFamily="2" charset="-122"/>
                <a:cs typeface="Times New Roman" panose="02020603050405020304" pitchFamily="18" charset="0"/>
              </a:rPr>
              <a:t>rel(L</a:t>
            </a:r>
            <a:r>
              <a:rPr lang="en-US" altLang="zh-CN" sz="1600" b="1" baseline="-25000">
                <a:solidFill>
                  <a:srgbClr val="FF0033"/>
                </a:solidFill>
                <a:latin typeface="Arial" panose="020B0604020202020204" pitchFamily="34" charset="0"/>
                <a:ea typeface="宋体" panose="02010600030101010101" pitchFamily="2" charset="-122"/>
                <a:cs typeface="Times New Roman" panose="02020603050405020304" pitchFamily="18" charset="0"/>
              </a:rPr>
              <a:t>2</a:t>
            </a:r>
            <a:r>
              <a:rPr lang="en-US" altLang="zh-CN" sz="1600" b="1">
                <a:solidFill>
                  <a:srgbClr val="FF0033"/>
                </a:solidFill>
                <a:latin typeface="Arial" panose="020B0604020202020204" pitchFamily="34" charset="0"/>
                <a:ea typeface="宋体" panose="02010600030101010101" pitchFamily="2" charset="-122"/>
                <a:cs typeface="Times New Roman" panose="02020603050405020304" pitchFamily="18" charset="0"/>
              </a:rPr>
              <a:t>)</a:t>
            </a:r>
          </a:p>
        </p:txBody>
      </p:sp>
      <p:sp>
        <p:nvSpPr>
          <p:cNvPr id="620600" name="Oval 56"/>
          <p:cNvSpPr>
            <a:spLocks noChangeAspect="1" noChangeArrowheads="1"/>
          </p:cNvSpPr>
          <p:nvPr/>
        </p:nvSpPr>
        <p:spPr bwMode="auto">
          <a:xfrm>
            <a:off x="6553200" y="4543425"/>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601" name="Rectangle 57"/>
          <p:cNvSpPr>
            <a:spLocks noChangeArrowheads="1"/>
          </p:cNvSpPr>
          <p:nvPr/>
        </p:nvSpPr>
        <p:spPr bwMode="auto">
          <a:xfrm>
            <a:off x="6642100" y="4533900"/>
            <a:ext cx="20828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602" name="Line 58"/>
          <p:cNvSpPr>
            <a:spLocks noChangeShapeType="1"/>
          </p:cNvSpPr>
          <p:nvPr/>
        </p:nvSpPr>
        <p:spPr bwMode="auto">
          <a:xfrm>
            <a:off x="8126414" y="2451101"/>
            <a:ext cx="587375" cy="2106613"/>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20603" name="Group 59"/>
          <p:cNvGrpSpPr>
            <a:grpSpLocks/>
          </p:cNvGrpSpPr>
          <p:nvPr/>
        </p:nvGrpSpPr>
        <p:grpSpPr bwMode="auto">
          <a:xfrm flipV="1">
            <a:off x="6870700" y="3276600"/>
            <a:ext cx="457200" cy="254000"/>
            <a:chOff x="3488" y="2456"/>
            <a:chExt cx="288" cy="160"/>
          </a:xfrm>
        </p:grpSpPr>
        <p:sp>
          <p:nvSpPr>
            <p:cNvPr id="620604" name="Rectangle 60"/>
            <p:cNvSpPr>
              <a:spLocks noChangeArrowheads="1"/>
            </p:cNvSpPr>
            <p:nvPr/>
          </p:nvSpPr>
          <p:spPr bwMode="auto">
            <a:xfrm>
              <a:off x="3488" y="2456"/>
              <a:ext cx="288" cy="4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605" name="AutoShape 61"/>
            <p:cNvSpPr>
              <a:spLocks/>
            </p:cNvSpPr>
            <p:nvPr/>
          </p:nvSpPr>
          <p:spPr bwMode="auto">
            <a:xfrm rot="16200000">
              <a:off x="3588" y="2428"/>
              <a:ext cx="88" cy="288"/>
            </a:xfrm>
            <a:prstGeom prst="leftBrace">
              <a:avLst>
                <a:gd name="adj1" fmla="val 68182"/>
                <a:gd name="adj2" fmla="val 48954"/>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0606" name="Text Box 62"/>
          <p:cNvSpPr txBox="1">
            <a:spLocks noChangeArrowheads="1"/>
          </p:cNvSpPr>
          <p:nvPr/>
        </p:nvSpPr>
        <p:spPr bwMode="auto">
          <a:xfrm>
            <a:off x="6445250" y="2759075"/>
            <a:ext cx="1003300"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prstDash val="dash"/>
                <a:miter lim="800000"/>
                <a:headEnd/>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zh-CN" sz="1400">
                <a:ea typeface="宋体" panose="02010600030101010101" pitchFamily="2" charset="-122"/>
                <a:cs typeface="Times New Roman" panose="02020603050405020304" pitchFamily="18" charset="0"/>
              </a:rPr>
              <a:t>apply changes</a:t>
            </a:r>
          </a:p>
        </p:txBody>
      </p:sp>
      <p:grpSp>
        <p:nvGrpSpPr>
          <p:cNvPr id="620607" name="Group 63"/>
          <p:cNvGrpSpPr>
            <a:grpSpLocks/>
          </p:cNvGrpSpPr>
          <p:nvPr/>
        </p:nvGrpSpPr>
        <p:grpSpPr bwMode="auto">
          <a:xfrm>
            <a:off x="5867401" y="3114676"/>
            <a:ext cx="625475" cy="415925"/>
            <a:chOff x="1035" y="1256"/>
            <a:chExt cx="394" cy="262"/>
          </a:xfrm>
        </p:grpSpPr>
        <p:sp>
          <p:nvSpPr>
            <p:cNvPr id="620608" name="Text Box 64"/>
            <p:cNvSpPr txBox="1">
              <a:spLocks noChangeArrowheads="1"/>
            </p:cNvSpPr>
            <p:nvPr/>
          </p:nvSpPr>
          <p:spPr bwMode="auto">
            <a:xfrm>
              <a:off x="1035" y="1256"/>
              <a:ext cx="39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hangingPunct="0"/>
              <a:r>
                <a:rPr lang="en-US" altLang="zh-CN" sz="1600" b="1">
                  <a:latin typeface="Arial" panose="020B0604020202020204" pitchFamily="34" charset="0"/>
                  <a:ea typeface="宋体" panose="02010600030101010101" pitchFamily="2" charset="-122"/>
                  <a:cs typeface="Times New Roman" panose="02020603050405020304" pitchFamily="18" charset="0"/>
                </a:rPr>
                <a:t>r(z)0</a:t>
              </a:r>
            </a:p>
          </p:txBody>
        </p:sp>
        <p:sp>
          <p:nvSpPr>
            <p:cNvPr id="620609" name="Oval 65"/>
            <p:cNvSpPr>
              <a:spLocks noChangeAspect="1" noChangeArrowheads="1"/>
            </p:cNvSpPr>
            <p:nvPr/>
          </p:nvSpPr>
          <p:spPr bwMode="auto">
            <a:xfrm>
              <a:off x="1182" y="1470"/>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20610" name="Group 66"/>
          <p:cNvGrpSpPr>
            <a:grpSpLocks/>
          </p:cNvGrpSpPr>
          <p:nvPr/>
        </p:nvGrpSpPr>
        <p:grpSpPr bwMode="auto">
          <a:xfrm flipV="1">
            <a:off x="7658100" y="2159000"/>
            <a:ext cx="457200" cy="254000"/>
            <a:chOff x="3488" y="2456"/>
            <a:chExt cx="288" cy="160"/>
          </a:xfrm>
        </p:grpSpPr>
        <p:sp>
          <p:nvSpPr>
            <p:cNvPr id="620611" name="Rectangle 67"/>
            <p:cNvSpPr>
              <a:spLocks noChangeArrowheads="1"/>
            </p:cNvSpPr>
            <p:nvPr/>
          </p:nvSpPr>
          <p:spPr bwMode="auto">
            <a:xfrm>
              <a:off x="3488" y="2456"/>
              <a:ext cx="288" cy="4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612" name="AutoShape 68"/>
            <p:cNvSpPr>
              <a:spLocks/>
            </p:cNvSpPr>
            <p:nvPr/>
          </p:nvSpPr>
          <p:spPr bwMode="auto">
            <a:xfrm rot="16200000">
              <a:off x="3588" y="2428"/>
              <a:ext cx="88" cy="288"/>
            </a:xfrm>
            <a:prstGeom prst="leftBrace">
              <a:avLst>
                <a:gd name="adj1" fmla="val 68182"/>
                <a:gd name="adj2" fmla="val 48954"/>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0613" name="Text Box 69"/>
          <p:cNvSpPr txBox="1">
            <a:spLocks noChangeArrowheads="1"/>
          </p:cNvSpPr>
          <p:nvPr/>
        </p:nvSpPr>
        <p:spPr bwMode="auto">
          <a:xfrm>
            <a:off x="7162801" y="1828800"/>
            <a:ext cx="1279525"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prstDash val="dash"/>
                <a:miter lim="800000"/>
                <a:headEnd/>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zh-CN" sz="1400">
                <a:ea typeface="宋体" panose="02010600030101010101" pitchFamily="2" charset="-122"/>
                <a:cs typeface="Times New Roman" panose="02020603050405020304" pitchFamily="18" charset="0"/>
              </a:rPr>
              <a:t>apply changes</a:t>
            </a:r>
          </a:p>
        </p:txBody>
      </p:sp>
      <p:sp>
        <p:nvSpPr>
          <p:cNvPr id="620614" name="Text Box 70"/>
          <p:cNvSpPr txBox="1">
            <a:spLocks noChangeArrowheads="1"/>
          </p:cNvSpPr>
          <p:nvPr/>
        </p:nvSpPr>
        <p:spPr bwMode="auto">
          <a:xfrm>
            <a:off x="6578601" y="1981200"/>
            <a:ext cx="625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hangingPunct="0"/>
            <a:r>
              <a:rPr lang="en-US" altLang="zh-CN" sz="1600" b="1">
                <a:latin typeface="Arial" panose="020B0604020202020204" pitchFamily="34" charset="0"/>
                <a:ea typeface="宋体" panose="02010600030101010101" pitchFamily="2" charset="-122"/>
                <a:cs typeface="Times New Roman" panose="02020603050405020304" pitchFamily="18" charset="0"/>
              </a:rPr>
              <a:t>r(y)1</a:t>
            </a:r>
          </a:p>
        </p:txBody>
      </p:sp>
      <p:sp>
        <p:nvSpPr>
          <p:cNvPr id="620615" name="Oval 71"/>
          <p:cNvSpPr>
            <a:spLocks noChangeAspect="1" noChangeArrowheads="1"/>
          </p:cNvSpPr>
          <p:nvPr/>
        </p:nvSpPr>
        <p:spPr bwMode="auto">
          <a:xfrm>
            <a:off x="6858000" y="23241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616" name="Text Box 72"/>
          <p:cNvSpPr txBox="1">
            <a:spLocks noChangeArrowheads="1"/>
          </p:cNvSpPr>
          <p:nvPr/>
        </p:nvSpPr>
        <p:spPr bwMode="auto">
          <a:xfrm>
            <a:off x="8280401" y="1968500"/>
            <a:ext cx="6143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hangingPunct="0"/>
            <a:r>
              <a:rPr lang="en-US" altLang="zh-CN" sz="1600" b="1">
                <a:latin typeface="Arial" panose="020B0604020202020204" pitchFamily="34" charset="0"/>
                <a:ea typeface="宋体" panose="02010600030101010101" pitchFamily="2" charset="-122"/>
                <a:cs typeface="Times New Roman" panose="02020603050405020304" pitchFamily="18" charset="0"/>
              </a:rPr>
              <a:t>r(z)1</a:t>
            </a:r>
          </a:p>
        </p:txBody>
      </p:sp>
      <p:sp>
        <p:nvSpPr>
          <p:cNvPr id="620617" name="Oval 73"/>
          <p:cNvSpPr>
            <a:spLocks noChangeAspect="1" noChangeArrowheads="1"/>
          </p:cNvSpPr>
          <p:nvPr/>
        </p:nvSpPr>
        <p:spPr bwMode="auto">
          <a:xfrm>
            <a:off x="8559800" y="2324100"/>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618" name="Text Box 74"/>
          <p:cNvSpPr txBox="1">
            <a:spLocks noChangeArrowheads="1"/>
          </p:cNvSpPr>
          <p:nvPr/>
        </p:nvSpPr>
        <p:spPr bwMode="auto">
          <a:xfrm>
            <a:off x="7696201" y="3124200"/>
            <a:ext cx="6143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hangingPunct="0"/>
            <a:r>
              <a:rPr lang="en-US" altLang="zh-CN" sz="1600" b="1">
                <a:latin typeface="Arial" panose="020B0604020202020204" pitchFamily="34" charset="0"/>
                <a:ea typeface="宋体" panose="02010600030101010101" pitchFamily="2" charset="-122"/>
                <a:cs typeface="Times New Roman" panose="02020603050405020304" pitchFamily="18" charset="0"/>
              </a:rPr>
              <a:t>r(z)1</a:t>
            </a:r>
          </a:p>
        </p:txBody>
      </p:sp>
    </p:spTree>
    <p:extLst>
      <p:ext uri="{BB962C8B-B14F-4D97-AF65-F5344CB8AC3E}">
        <p14:creationId xmlns:p14="http://schemas.microsoft.com/office/powerpoint/2010/main" val="1884486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2594" name="Rectangle 2"/>
          <p:cNvSpPr>
            <a:spLocks noGrp="1" noChangeArrowheads="1"/>
          </p:cNvSpPr>
          <p:nvPr>
            <p:ph type="title"/>
          </p:nvPr>
        </p:nvSpPr>
        <p:spPr/>
        <p:txBody>
          <a:bodyPr/>
          <a:lstStyle/>
          <a:p>
            <a:r>
              <a:rPr lang="en-US" altLang="zh-CN" b="1" dirty="0" err="1">
                <a:solidFill>
                  <a:srgbClr val="2826F5"/>
                </a:solidFill>
              </a:rPr>
              <a:t>Munin</a:t>
            </a:r>
            <a:r>
              <a:rPr lang="zh-CN" altLang="en-US" b="1" dirty="0">
                <a:solidFill>
                  <a:srgbClr val="2826F5"/>
                </a:solidFill>
              </a:rPr>
              <a:t>：释放一致的</a:t>
            </a:r>
            <a:r>
              <a:rPr lang="en-US" altLang="zh-CN" b="1" dirty="0">
                <a:solidFill>
                  <a:srgbClr val="2826F5"/>
                </a:solidFill>
              </a:rPr>
              <a:t>DSM</a:t>
            </a:r>
            <a:r>
              <a:rPr lang="zh-CN" altLang="en-US" b="1" dirty="0">
                <a:solidFill>
                  <a:srgbClr val="2826F5"/>
                </a:solidFill>
              </a:rPr>
              <a:t>系统</a:t>
            </a:r>
            <a:endParaRPr lang="en-US" altLang="zh-CN" sz="3600" b="1" dirty="0">
              <a:solidFill>
                <a:srgbClr val="2826F5"/>
              </a:solidFill>
              <a:ea typeface="宋体" panose="02010600030101010101" pitchFamily="2" charset="-122"/>
            </a:endParaRPr>
          </a:p>
        </p:txBody>
      </p:sp>
      <p:sp>
        <p:nvSpPr>
          <p:cNvPr id="622595" name="Rectangle 3"/>
          <p:cNvSpPr>
            <a:spLocks noGrp="1" noChangeArrowheads="1"/>
          </p:cNvSpPr>
          <p:nvPr>
            <p:ph idx="1"/>
          </p:nvPr>
        </p:nvSpPr>
        <p:spPr>
          <a:xfrm>
            <a:off x="272716" y="1166018"/>
            <a:ext cx="11674642" cy="4525963"/>
          </a:xfrm>
        </p:spPr>
        <p:txBody>
          <a:bodyPr>
            <a:normAutofit/>
          </a:bodyPr>
          <a:lstStyle/>
          <a:p>
            <a:r>
              <a:rPr lang="en-US" altLang="zh-CN" dirty="0">
                <a:ea typeface="SimHei" panose="02010609060101010101" pitchFamily="49" charset="-122"/>
              </a:rPr>
              <a:t>Write-Shared Protocol</a:t>
            </a:r>
          </a:p>
          <a:p>
            <a:pPr lvl="1"/>
            <a:r>
              <a:rPr lang="zh-CN" altLang="en-US" dirty="0">
                <a:ea typeface="SimHei" panose="02010609060101010101" pitchFamily="49" charset="-122"/>
              </a:rPr>
              <a:t>在</a:t>
            </a:r>
            <a:r>
              <a:rPr lang="en-US" altLang="zh-CN" dirty="0">
                <a:ea typeface="SimHei" panose="02010609060101010101" pitchFamily="49" charset="-122"/>
              </a:rPr>
              <a:t>ERC</a:t>
            </a:r>
            <a:r>
              <a:rPr lang="zh-CN" altLang="en-US" dirty="0">
                <a:ea typeface="SimHei" panose="02010609060101010101" pitchFamily="49" charset="-122"/>
              </a:rPr>
              <a:t>支持多个写进程</a:t>
            </a:r>
            <a:r>
              <a:rPr lang="en-US" altLang="zh-CN" dirty="0">
                <a:ea typeface="SimHei" panose="02010609060101010101" pitchFamily="49" charset="-122"/>
              </a:rPr>
              <a:t>(Writer)</a:t>
            </a:r>
          </a:p>
          <a:p>
            <a:pPr algn="l" rtl="0">
              <a:lnSpc>
                <a:spcPct val="90000"/>
              </a:lnSpc>
            </a:pPr>
            <a:r>
              <a:rPr lang="zh-CN" altLang="en-US" dirty="0">
                <a:ea typeface="SimHei" panose="02010609060101010101" pitchFamily="49" charset="-122"/>
              </a:rPr>
              <a:t>更改被</a:t>
            </a:r>
            <a:r>
              <a:rPr lang="en-US" altLang="zh-CN" i="1" dirty="0">
                <a:ea typeface="SimHei" panose="02010609060101010101" pitchFamily="49" charset="-122"/>
              </a:rPr>
              <a:t>twinning</a:t>
            </a:r>
            <a:r>
              <a:rPr lang="zh-CN" altLang="en-US" dirty="0">
                <a:ea typeface="SimHei" panose="02010609060101010101" pitchFamily="49" charset="-122"/>
              </a:rPr>
              <a:t>记录</a:t>
            </a:r>
            <a:endParaRPr lang="en-US" altLang="zh-CN" dirty="0">
              <a:ea typeface="SimHei" panose="02010609060101010101" pitchFamily="49" charset="-122"/>
            </a:endParaRPr>
          </a:p>
          <a:p>
            <a:pPr lvl="1" algn="l" rtl="0">
              <a:lnSpc>
                <a:spcPct val="90000"/>
              </a:lnSpc>
            </a:pPr>
            <a:r>
              <a:rPr lang="zh-CN" altLang="en-US" dirty="0">
                <a:ea typeface="SimHei" panose="02010609060101010101" pitchFamily="49" charset="-122"/>
              </a:rPr>
              <a:t>当写一未更改页时，创建它的副本（</a:t>
            </a:r>
            <a:r>
              <a:rPr lang="en-US" altLang="zh-CN" dirty="0">
                <a:ea typeface="SimHei" panose="02010609060101010101" pitchFamily="49" charset="-122"/>
              </a:rPr>
              <a:t>twin</a:t>
            </a:r>
            <a:r>
              <a:rPr lang="zh-CN" altLang="en-US" dirty="0">
                <a:ea typeface="SimHei" panose="02010609060101010101" pitchFamily="49" charset="-122"/>
              </a:rPr>
              <a:t>）</a:t>
            </a:r>
            <a:endParaRPr lang="en-US" altLang="zh-CN" dirty="0">
              <a:ea typeface="SimHei" panose="02010609060101010101" pitchFamily="49" charset="-122"/>
            </a:endParaRPr>
          </a:p>
          <a:p>
            <a:pPr lvl="1" algn="l" rtl="0">
              <a:lnSpc>
                <a:spcPct val="90000"/>
              </a:lnSpc>
            </a:pPr>
            <a:r>
              <a:rPr lang="zh-CN" altLang="en-US" dirty="0">
                <a:ea typeface="SimHei" panose="02010609060101010101" pitchFamily="49" charset="-122"/>
              </a:rPr>
              <a:t>当释放锁时，将页的最新状态与副本比较，之间的差别称为</a:t>
            </a:r>
            <a:r>
              <a:rPr lang="en-US" altLang="zh-CN" i="1" dirty="0">
                <a:ea typeface="SimHei" panose="02010609060101010101" pitchFamily="49" charset="-122"/>
              </a:rPr>
              <a:t>diff</a:t>
            </a:r>
            <a:endParaRPr lang="en-US" altLang="zh-CN" dirty="0">
              <a:ea typeface="SimHei" panose="02010609060101010101" pitchFamily="49" charset="-122"/>
            </a:endParaRPr>
          </a:p>
          <a:p>
            <a:pPr algn="l" rtl="0">
              <a:lnSpc>
                <a:spcPct val="90000"/>
              </a:lnSpc>
            </a:pPr>
            <a:r>
              <a:rPr lang="en-US" altLang="zh-CN" dirty="0">
                <a:ea typeface="SimHei" panose="02010609060101010101" pitchFamily="49" charset="-122"/>
              </a:rPr>
              <a:t>Twin</a:t>
            </a:r>
            <a:r>
              <a:rPr lang="zh-CN" altLang="en-US" dirty="0">
                <a:ea typeface="SimHei" panose="02010609060101010101" pitchFamily="49" charset="-122"/>
              </a:rPr>
              <a:t>和</a:t>
            </a:r>
            <a:r>
              <a:rPr lang="en-US" altLang="zh-CN" dirty="0">
                <a:ea typeface="SimHei" panose="02010609060101010101" pitchFamily="49" charset="-122"/>
              </a:rPr>
              <a:t>diff</a:t>
            </a:r>
            <a:r>
              <a:rPr lang="zh-CN" altLang="en-US" dirty="0">
                <a:ea typeface="SimHei" panose="02010609060101010101" pitchFamily="49" charset="-122"/>
              </a:rPr>
              <a:t>不仅仅允许多个</a:t>
            </a:r>
            <a:r>
              <a:rPr lang="en-US" altLang="zh-CN" dirty="0">
                <a:ea typeface="SimHei" panose="02010609060101010101" pitchFamily="49" charset="-122"/>
              </a:rPr>
              <a:t>writer</a:t>
            </a:r>
            <a:r>
              <a:rPr lang="zh-CN" altLang="en-US" dirty="0">
                <a:ea typeface="SimHei" panose="02010609060101010101" pitchFamily="49" charset="-122"/>
              </a:rPr>
              <a:t>，也减少了通信</a:t>
            </a:r>
            <a:r>
              <a:rPr lang="en-US" altLang="zh-CN" dirty="0">
                <a:ea typeface="SimHei" panose="02010609060101010101" pitchFamily="49" charset="-122"/>
              </a:rPr>
              <a:t> </a:t>
            </a:r>
          </a:p>
          <a:p>
            <a:pPr lvl="1" algn="l" rtl="0">
              <a:lnSpc>
                <a:spcPct val="90000"/>
              </a:lnSpc>
            </a:pPr>
            <a:r>
              <a:rPr lang="zh-CN" altLang="en-US" dirty="0">
                <a:ea typeface="SimHei" panose="02010609060101010101" pitchFamily="49" charset="-122"/>
              </a:rPr>
              <a:t>发送</a:t>
            </a:r>
            <a:r>
              <a:rPr lang="en-US" altLang="zh-CN" dirty="0">
                <a:ea typeface="SimHei" panose="02010609060101010101" pitchFamily="49" charset="-122"/>
              </a:rPr>
              <a:t>diff</a:t>
            </a:r>
            <a:r>
              <a:rPr lang="zh-CN" altLang="en-US" dirty="0">
                <a:ea typeface="SimHei" panose="02010609060101010101" pitchFamily="49" charset="-122"/>
              </a:rPr>
              <a:t>比发送完整页开销小</a:t>
            </a:r>
            <a:endParaRPr lang="en-US" altLang="zh-CN" dirty="0">
              <a:ea typeface="SimHei" panose="02010609060101010101" pitchFamily="49" charset="-122"/>
            </a:endParaRPr>
          </a:p>
        </p:txBody>
      </p:sp>
    </p:spTree>
    <p:extLst>
      <p:ext uri="{BB962C8B-B14F-4D97-AF65-F5344CB8AC3E}">
        <p14:creationId xmlns:p14="http://schemas.microsoft.com/office/powerpoint/2010/main" val="401007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4"/>
            <a:ext cx="12192000" cy="1143000"/>
          </a:xfrm>
        </p:spPr>
        <p:txBody>
          <a:bodyPr vert="horz" lIns="91440" tIns="45720" rIns="91440" bIns="45720" rtlCol="0" anchor="ctr">
            <a:normAutofit/>
          </a:bodyPr>
          <a:lstStyle/>
          <a:p>
            <a:pPr>
              <a:lnSpc>
                <a:spcPct val="100000"/>
              </a:lnSpc>
            </a:pPr>
            <a:r>
              <a:rPr lang="en-US" sz="4800" b="1" dirty="0">
                <a:solidFill>
                  <a:srgbClr val="2826F5"/>
                </a:solidFill>
              </a:rPr>
              <a:t>D</a:t>
            </a:r>
            <a:r>
              <a:rPr lang="en-US" altLang="zh-CN" sz="4800" b="1" dirty="0">
                <a:solidFill>
                  <a:srgbClr val="2826F5"/>
                </a:solidFill>
              </a:rPr>
              <a:t>SM</a:t>
            </a:r>
            <a:r>
              <a:rPr lang="zh-CN" altLang="en-US" sz="4800" b="1" dirty="0">
                <a:solidFill>
                  <a:srgbClr val="2826F5"/>
                </a:solidFill>
              </a:rPr>
              <a:t>架构</a:t>
            </a:r>
            <a:endParaRPr lang="en-IN" sz="4800" b="1" dirty="0">
              <a:solidFill>
                <a:srgbClr val="2826F5"/>
              </a:solidFill>
            </a:endParaRPr>
          </a:p>
        </p:txBody>
      </p:sp>
      <p:sp>
        <p:nvSpPr>
          <p:cNvPr id="3" name="Rounded Rectangle 2"/>
          <p:cNvSpPr/>
          <p:nvPr/>
        </p:nvSpPr>
        <p:spPr>
          <a:xfrm>
            <a:off x="2895600" y="5819280"/>
            <a:ext cx="6553200" cy="609600"/>
          </a:xfrm>
          <a:prstGeom prst="roundRect">
            <a:avLst>
              <a:gd name="adj" fmla="val 4801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Communication Network</a:t>
            </a:r>
          </a:p>
        </p:txBody>
      </p:sp>
      <p:sp>
        <p:nvSpPr>
          <p:cNvPr id="46" name="Rectangle 45"/>
          <p:cNvSpPr/>
          <p:nvPr/>
        </p:nvSpPr>
        <p:spPr>
          <a:xfrm>
            <a:off x="4187305" y="1247280"/>
            <a:ext cx="3976901" cy="762000"/>
          </a:xfrm>
          <a:prstGeom prst="rect">
            <a:avLst/>
          </a:prstGeom>
          <a:solidFill>
            <a:schemeClr val="accent1">
              <a:lumMod val="20000"/>
              <a:lumOff val="80000"/>
            </a:schemeClr>
          </a:solidFill>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Distributed shared memory</a:t>
            </a:r>
          </a:p>
          <a:p>
            <a:pPr algn="ctr"/>
            <a:r>
              <a:rPr lang="en-US" dirty="0"/>
              <a:t>(Exists only virtually)</a:t>
            </a:r>
          </a:p>
        </p:txBody>
      </p:sp>
      <p:grpSp>
        <p:nvGrpSpPr>
          <p:cNvPr id="51" name="Group 50"/>
          <p:cNvGrpSpPr/>
          <p:nvPr/>
        </p:nvGrpSpPr>
        <p:grpSpPr>
          <a:xfrm>
            <a:off x="2438400" y="2995331"/>
            <a:ext cx="2209800" cy="1981200"/>
            <a:chOff x="914400" y="2667000"/>
            <a:chExt cx="2209800" cy="1981200"/>
          </a:xfrm>
        </p:grpSpPr>
        <p:grpSp>
          <p:nvGrpSpPr>
            <p:cNvPr id="27" name="Group 26"/>
            <p:cNvGrpSpPr/>
            <p:nvPr/>
          </p:nvGrpSpPr>
          <p:grpSpPr>
            <a:xfrm>
              <a:off x="914400" y="2667000"/>
              <a:ext cx="2209800" cy="1981200"/>
              <a:chOff x="914400" y="2667000"/>
              <a:chExt cx="2209800" cy="1981200"/>
            </a:xfrm>
          </p:grpSpPr>
          <p:sp>
            <p:nvSpPr>
              <p:cNvPr id="5" name="Rounded Rectangle 4"/>
              <p:cNvSpPr/>
              <p:nvPr/>
            </p:nvSpPr>
            <p:spPr>
              <a:xfrm>
                <a:off x="914400" y="2667000"/>
                <a:ext cx="2209800" cy="198120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2115403" y="2819400"/>
                <a:ext cx="856397" cy="777922"/>
              </a:xfrm>
              <a:prstGeom prst="rect">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Memory</a:t>
                </a:r>
              </a:p>
            </p:txBody>
          </p:sp>
          <p:sp>
            <p:nvSpPr>
              <p:cNvPr id="7" name="Rectangle 6"/>
              <p:cNvSpPr/>
              <p:nvPr/>
            </p:nvSpPr>
            <p:spPr>
              <a:xfrm>
                <a:off x="2115403" y="3810000"/>
                <a:ext cx="856397" cy="685800"/>
              </a:xfrm>
              <a:prstGeom prst="rect">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Memory mapping manager</a:t>
                </a:r>
              </a:p>
            </p:txBody>
          </p:sp>
          <p:sp>
            <p:nvSpPr>
              <p:cNvPr id="8" name="Rectangle 7"/>
              <p:cNvSpPr/>
              <p:nvPr/>
            </p:nvSpPr>
            <p:spPr>
              <a:xfrm>
                <a:off x="990600" y="2819400"/>
                <a:ext cx="762000" cy="228600"/>
              </a:xfrm>
              <a:prstGeom prst="rect">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CPU 1</a:t>
                </a:r>
              </a:p>
            </p:txBody>
          </p:sp>
          <p:sp>
            <p:nvSpPr>
              <p:cNvPr id="9" name="Rectangle 8"/>
              <p:cNvSpPr/>
              <p:nvPr/>
            </p:nvSpPr>
            <p:spPr>
              <a:xfrm>
                <a:off x="990600" y="3352800"/>
                <a:ext cx="743803" cy="236561"/>
              </a:xfrm>
              <a:prstGeom prst="rect">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CPU n</a:t>
                </a:r>
              </a:p>
            </p:txBody>
          </p:sp>
          <p:cxnSp>
            <p:nvCxnSpPr>
              <p:cNvPr id="11" name="Straight Arrow Connector 10"/>
              <p:cNvCxnSpPr>
                <a:stCxn id="8" idx="3"/>
              </p:cNvCxnSpPr>
              <p:nvPr/>
            </p:nvCxnSpPr>
            <p:spPr>
              <a:xfrm>
                <a:off x="1752600" y="2933700"/>
                <a:ext cx="362803" cy="1143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p:cNvCxnSpPr>
              <p:nvPr/>
            </p:nvCxnSpPr>
            <p:spPr>
              <a:xfrm flipV="1">
                <a:off x="1734403" y="3344839"/>
                <a:ext cx="381000" cy="1262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0"/>
                <a:endCxn id="6" idx="2"/>
              </p:cNvCxnSpPr>
              <p:nvPr/>
            </p:nvCxnSpPr>
            <p:spPr>
              <a:xfrm flipV="1">
                <a:off x="2543602" y="3597322"/>
                <a:ext cx="0" cy="2126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a:stCxn id="8" idx="2"/>
            </p:cNvCxnSpPr>
            <p:nvPr/>
          </p:nvCxnSpPr>
          <p:spPr>
            <a:xfrm flipH="1">
              <a:off x="1362501" y="3048000"/>
              <a:ext cx="9099" cy="29683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4800600" y="2995331"/>
            <a:ext cx="2209800" cy="1981200"/>
            <a:chOff x="3381802" y="2667000"/>
            <a:chExt cx="2209800" cy="1981200"/>
          </a:xfrm>
        </p:grpSpPr>
        <p:grpSp>
          <p:nvGrpSpPr>
            <p:cNvPr id="28" name="Group 27"/>
            <p:cNvGrpSpPr/>
            <p:nvPr/>
          </p:nvGrpSpPr>
          <p:grpSpPr>
            <a:xfrm>
              <a:off x="3381802" y="2667000"/>
              <a:ext cx="2209800" cy="1981200"/>
              <a:chOff x="914400" y="2667000"/>
              <a:chExt cx="2209800" cy="1981200"/>
            </a:xfrm>
          </p:grpSpPr>
          <p:sp>
            <p:nvSpPr>
              <p:cNvPr id="29" name="Rounded Rectangle 28"/>
              <p:cNvSpPr/>
              <p:nvPr/>
            </p:nvSpPr>
            <p:spPr>
              <a:xfrm>
                <a:off x="914400" y="2667000"/>
                <a:ext cx="2209800" cy="198120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p:cNvSpPr/>
              <p:nvPr/>
            </p:nvSpPr>
            <p:spPr>
              <a:xfrm>
                <a:off x="2115403" y="2819400"/>
                <a:ext cx="856397" cy="777922"/>
              </a:xfrm>
              <a:prstGeom prst="rect">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Memory</a:t>
                </a:r>
              </a:p>
            </p:txBody>
          </p:sp>
          <p:sp>
            <p:nvSpPr>
              <p:cNvPr id="31" name="Rectangle 30"/>
              <p:cNvSpPr/>
              <p:nvPr/>
            </p:nvSpPr>
            <p:spPr>
              <a:xfrm>
                <a:off x="2115403" y="3810000"/>
                <a:ext cx="856397" cy="685800"/>
              </a:xfrm>
              <a:prstGeom prst="rect">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Memory mapping manager</a:t>
                </a:r>
              </a:p>
            </p:txBody>
          </p:sp>
          <p:sp>
            <p:nvSpPr>
              <p:cNvPr id="32" name="Rectangle 31"/>
              <p:cNvSpPr/>
              <p:nvPr/>
            </p:nvSpPr>
            <p:spPr>
              <a:xfrm>
                <a:off x="990600" y="2819400"/>
                <a:ext cx="762000" cy="228600"/>
              </a:xfrm>
              <a:prstGeom prst="rect">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CPU 1</a:t>
                </a:r>
              </a:p>
            </p:txBody>
          </p:sp>
          <p:sp>
            <p:nvSpPr>
              <p:cNvPr id="33" name="Rectangle 32"/>
              <p:cNvSpPr/>
              <p:nvPr/>
            </p:nvSpPr>
            <p:spPr>
              <a:xfrm>
                <a:off x="990600" y="3352800"/>
                <a:ext cx="743803" cy="236561"/>
              </a:xfrm>
              <a:prstGeom prst="rect">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CPU n</a:t>
                </a:r>
              </a:p>
            </p:txBody>
          </p:sp>
          <p:cxnSp>
            <p:nvCxnSpPr>
              <p:cNvPr id="34" name="Straight Arrow Connector 33"/>
              <p:cNvCxnSpPr>
                <a:stCxn id="32" idx="3"/>
              </p:cNvCxnSpPr>
              <p:nvPr/>
            </p:nvCxnSpPr>
            <p:spPr>
              <a:xfrm>
                <a:off x="1752600" y="2933700"/>
                <a:ext cx="362803" cy="1143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3" idx="3"/>
              </p:cNvCxnSpPr>
              <p:nvPr/>
            </p:nvCxnSpPr>
            <p:spPr>
              <a:xfrm flipV="1">
                <a:off x="1734403" y="3344839"/>
                <a:ext cx="381000" cy="1262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0"/>
                <a:endCxn id="30" idx="2"/>
              </p:cNvCxnSpPr>
              <p:nvPr/>
            </p:nvCxnSpPr>
            <p:spPr>
              <a:xfrm flipV="1">
                <a:off x="2543602" y="3597322"/>
                <a:ext cx="0" cy="2126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a:xfrm flipH="1">
              <a:off x="3848100" y="3065059"/>
              <a:ext cx="9099" cy="29683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7696200" y="2999880"/>
            <a:ext cx="2209800" cy="1981200"/>
            <a:chOff x="5812241" y="2671549"/>
            <a:chExt cx="2209800" cy="1981200"/>
          </a:xfrm>
        </p:grpSpPr>
        <p:grpSp>
          <p:nvGrpSpPr>
            <p:cNvPr id="37" name="Group 36"/>
            <p:cNvGrpSpPr/>
            <p:nvPr/>
          </p:nvGrpSpPr>
          <p:grpSpPr>
            <a:xfrm>
              <a:off x="5812241" y="2671549"/>
              <a:ext cx="2209800" cy="1981200"/>
              <a:chOff x="914400" y="2667000"/>
              <a:chExt cx="2209800" cy="1981200"/>
            </a:xfrm>
          </p:grpSpPr>
          <p:sp>
            <p:nvSpPr>
              <p:cNvPr id="38" name="Rounded Rectangle 37"/>
              <p:cNvSpPr/>
              <p:nvPr/>
            </p:nvSpPr>
            <p:spPr>
              <a:xfrm>
                <a:off x="914400" y="2667000"/>
                <a:ext cx="2209800" cy="198120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p:cNvSpPr/>
              <p:nvPr/>
            </p:nvSpPr>
            <p:spPr>
              <a:xfrm>
                <a:off x="2115403" y="2819400"/>
                <a:ext cx="856397" cy="777922"/>
              </a:xfrm>
              <a:prstGeom prst="rect">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Memory</a:t>
                </a:r>
              </a:p>
            </p:txBody>
          </p:sp>
          <p:sp>
            <p:nvSpPr>
              <p:cNvPr id="40" name="Rectangle 39"/>
              <p:cNvSpPr/>
              <p:nvPr/>
            </p:nvSpPr>
            <p:spPr>
              <a:xfrm>
                <a:off x="2115403" y="3810000"/>
                <a:ext cx="856397" cy="685800"/>
              </a:xfrm>
              <a:prstGeom prst="rect">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Memory mapping manager</a:t>
                </a:r>
              </a:p>
            </p:txBody>
          </p:sp>
          <p:sp>
            <p:nvSpPr>
              <p:cNvPr id="41" name="Rectangle 40"/>
              <p:cNvSpPr/>
              <p:nvPr/>
            </p:nvSpPr>
            <p:spPr>
              <a:xfrm>
                <a:off x="990600" y="2814851"/>
                <a:ext cx="762000" cy="228600"/>
              </a:xfrm>
              <a:prstGeom prst="rect">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CPU 1</a:t>
                </a:r>
              </a:p>
            </p:txBody>
          </p:sp>
          <p:sp>
            <p:nvSpPr>
              <p:cNvPr id="42" name="Rectangle 41"/>
              <p:cNvSpPr/>
              <p:nvPr/>
            </p:nvSpPr>
            <p:spPr>
              <a:xfrm>
                <a:off x="990600" y="3352800"/>
                <a:ext cx="743803" cy="236561"/>
              </a:xfrm>
              <a:prstGeom prst="rect">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CPU n</a:t>
                </a:r>
              </a:p>
            </p:txBody>
          </p:sp>
          <p:cxnSp>
            <p:nvCxnSpPr>
              <p:cNvPr id="43" name="Straight Arrow Connector 42"/>
              <p:cNvCxnSpPr>
                <a:stCxn id="41" idx="3"/>
              </p:cNvCxnSpPr>
              <p:nvPr/>
            </p:nvCxnSpPr>
            <p:spPr>
              <a:xfrm>
                <a:off x="1752600" y="2929151"/>
                <a:ext cx="362803" cy="1143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2" idx="3"/>
              </p:cNvCxnSpPr>
              <p:nvPr/>
            </p:nvCxnSpPr>
            <p:spPr>
              <a:xfrm flipV="1">
                <a:off x="1734403" y="3344839"/>
                <a:ext cx="381000" cy="1262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0" idx="0"/>
                <a:endCxn id="39" idx="2"/>
              </p:cNvCxnSpPr>
              <p:nvPr/>
            </p:nvCxnSpPr>
            <p:spPr>
              <a:xfrm flipV="1">
                <a:off x="2543602" y="3597322"/>
                <a:ext cx="0" cy="2126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a:xfrm flipH="1">
              <a:off x="6264891" y="3043451"/>
              <a:ext cx="9099" cy="29683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cxnSp>
        <p:nvCxnSpPr>
          <p:cNvPr id="55" name="Straight Arrow Connector 54"/>
          <p:cNvCxnSpPr>
            <a:stCxn id="5" idx="2"/>
          </p:cNvCxnSpPr>
          <p:nvPr/>
        </p:nvCxnSpPr>
        <p:spPr>
          <a:xfrm>
            <a:off x="3543300" y="4976532"/>
            <a:ext cx="0" cy="84274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086600" y="3838081"/>
            <a:ext cx="533400" cy="454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29" idx="2"/>
          </p:cNvCxnSpPr>
          <p:nvPr/>
        </p:nvCxnSpPr>
        <p:spPr>
          <a:xfrm>
            <a:off x="5905500" y="4976532"/>
            <a:ext cx="0" cy="84274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38" idx="2"/>
          </p:cNvCxnSpPr>
          <p:nvPr/>
        </p:nvCxnSpPr>
        <p:spPr>
          <a:xfrm flipH="1">
            <a:off x="8801100" y="4981080"/>
            <a:ext cx="1" cy="83820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3639404" y="2042831"/>
            <a:ext cx="547901" cy="110490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263505" y="2040557"/>
            <a:ext cx="1751747" cy="1107174"/>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230381" y="2026339"/>
            <a:ext cx="4680471" cy="114072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4495800" y="2007005"/>
            <a:ext cx="3688450" cy="113674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858000" y="2021223"/>
            <a:ext cx="1306206" cy="112167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8164206" y="2019942"/>
            <a:ext cx="1589394" cy="113177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3531644" y="4961325"/>
            <a:ext cx="922047" cy="369332"/>
          </a:xfrm>
          <a:prstGeom prst="rect">
            <a:avLst/>
          </a:prstGeom>
          <a:noFill/>
        </p:spPr>
        <p:txBody>
          <a:bodyPr wrap="none" rtlCol="0">
            <a:spAutoFit/>
          </a:bodyPr>
          <a:lstStyle/>
          <a:p>
            <a:r>
              <a:rPr lang="en-US" dirty="0"/>
              <a:t>Node 1</a:t>
            </a:r>
          </a:p>
        </p:txBody>
      </p:sp>
      <p:sp>
        <p:nvSpPr>
          <p:cNvPr id="91" name="TextBox 90"/>
          <p:cNvSpPr txBox="1"/>
          <p:nvPr/>
        </p:nvSpPr>
        <p:spPr>
          <a:xfrm>
            <a:off x="5938114" y="4976531"/>
            <a:ext cx="922047" cy="369332"/>
          </a:xfrm>
          <a:prstGeom prst="rect">
            <a:avLst/>
          </a:prstGeom>
          <a:noFill/>
        </p:spPr>
        <p:txBody>
          <a:bodyPr wrap="none" rtlCol="0">
            <a:spAutoFit/>
          </a:bodyPr>
          <a:lstStyle/>
          <a:p>
            <a:r>
              <a:rPr lang="en-US" dirty="0"/>
              <a:t>Node 2</a:t>
            </a:r>
          </a:p>
        </p:txBody>
      </p:sp>
      <p:sp>
        <p:nvSpPr>
          <p:cNvPr id="92" name="TextBox 91"/>
          <p:cNvSpPr txBox="1"/>
          <p:nvPr/>
        </p:nvSpPr>
        <p:spPr>
          <a:xfrm>
            <a:off x="8833712" y="4988619"/>
            <a:ext cx="926857" cy="369332"/>
          </a:xfrm>
          <a:prstGeom prst="rect">
            <a:avLst/>
          </a:prstGeom>
          <a:noFill/>
        </p:spPr>
        <p:txBody>
          <a:bodyPr wrap="none" rtlCol="0">
            <a:spAutoFit/>
          </a:bodyPr>
          <a:lstStyle/>
          <a:p>
            <a:r>
              <a:rPr lang="en-US" dirty="0"/>
              <a:t>Node n</a:t>
            </a:r>
          </a:p>
        </p:txBody>
      </p:sp>
    </p:spTree>
    <p:extLst>
      <p:ext uri="{BB962C8B-B14F-4D97-AF65-F5344CB8AC3E}">
        <p14:creationId xmlns:p14="http://schemas.microsoft.com/office/powerpoint/2010/main" val="292471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p:cNvSpPr>
            <a:spLocks noGrp="1" noChangeArrowheads="1"/>
          </p:cNvSpPr>
          <p:nvPr>
            <p:ph type="title"/>
          </p:nvPr>
        </p:nvSpPr>
        <p:spPr/>
        <p:txBody>
          <a:bodyPr/>
          <a:lstStyle/>
          <a:p>
            <a:r>
              <a:rPr lang="en-US" altLang="zh-CN" sz="4800" b="1" dirty="0">
                <a:solidFill>
                  <a:srgbClr val="2826F5"/>
                </a:solidFill>
                <a:ea typeface="SimHei" panose="02010609060101010101" pitchFamily="49" charset="-122"/>
              </a:rPr>
              <a:t>Twin</a:t>
            </a:r>
            <a:r>
              <a:rPr lang="zh-CN" altLang="en-US" sz="4800" b="1" dirty="0">
                <a:solidFill>
                  <a:srgbClr val="2826F5"/>
                </a:solidFill>
                <a:ea typeface="SimHei" panose="02010609060101010101" pitchFamily="49" charset="-122"/>
              </a:rPr>
              <a:t>和</a:t>
            </a:r>
            <a:r>
              <a:rPr lang="en-US" altLang="zh-CN" sz="4800" b="1" dirty="0">
                <a:solidFill>
                  <a:srgbClr val="2826F5"/>
                </a:solidFill>
                <a:ea typeface="SimHei" panose="02010609060101010101" pitchFamily="49" charset="-122"/>
              </a:rPr>
              <a:t>Diff</a:t>
            </a:r>
          </a:p>
        </p:txBody>
      </p:sp>
      <p:grpSp>
        <p:nvGrpSpPr>
          <p:cNvPr id="623619" name="Group 3"/>
          <p:cNvGrpSpPr>
            <a:grpSpLocks/>
          </p:cNvGrpSpPr>
          <p:nvPr/>
        </p:nvGrpSpPr>
        <p:grpSpPr bwMode="auto">
          <a:xfrm>
            <a:off x="2133600" y="1524000"/>
            <a:ext cx="8001000" cy="2425700"/>
            <a:chOff x="384" y="960"/>
            <a:chExt cx="5040" cy="1528"/>
          </a:xfrm>
        </p:grpSpPr>
        <p:sp>
          <p:nvSpPr>
            <p:cNvPr id="623620" name="Rectangle 4"/>
            <p:cNvSpPr>
              <a:spLocks noChangeArrowheads="1"/>
            </p:cNvSpPr>
            <p:nvPr/>
          </p:nvSpPr>
          <p:spPr bwMode="auto">
            <a:xfrm>
              <a:off x="384" y="960"/>
              <a:ext cx="5040" cy="1528"/>
            </a:xfrm>
            <a:prstGeom prst="rect">
              <a:avLst/>
            </a:prstGeom>
            <a:solidFill>
              <a:srgbClr val="FFFF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623621" name="Rectangle 5"/>
            <p:cNvSpPr>
              <a:spLocks noChangeArrowheads="1"/>
            </p:cNvSpPr>
            <p:nvPr/>
          </p:nvSpPr>
          <p:spPr bwMode="auto">
            <a:xfrm>
              <a:off x="1584" y="1440"/>
              <a:ext cx="384" cy="528"/>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3622" name="Line 6"/>
            <p:cNvSpPr>
              <a:spLocks noChangeShapeType="1"/>
            </p:cNvSpPr>
            <p:nvPr/>
          </p:nvSpPr>
          <p:spPr bwMode="auto">
            <a:xfrm>
              <a:off x="1248" y="1344"/>
              <a:ext cx="328" cy="26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3623" name="Text Box 7"/>
            <p:cNvSpPr txBox="1">
              <a:spLocks noChangeArrowheads="1"/>
            </p:cNvSpPr>
            <p:nvPr/>
          </p:nvSpPr>
          <p:spPr bwMode="auto">
            <a:xfrm>
              <a:off x="624" y="1200"/>
              <a:ext cx="7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zh-CN" sz="2000">
                  <a:ea typeface="宋体" panose="02010600030101010101" pitchFamily="2" charset="-122"/>
                  <a:cs typeface="Times New Roman" panose="02020603050405020304" pitchFamily="18" charset="0"/>
                </a:rPr>
                <a:t>write </a:t>
              </a:r>
              <a:r>
                <a:rPr lang="en-US" altLang="zh-CN" sz="2000" i="1">
                  <a:ea typeface="宋体" panose="02010600030101010101" pitchFamily="2" charset="-122"/>
                  <a:cs typeface="Times New Roman" panose="02020603050405020304" pitchFamily="18" charset="0"/>
                </a:rPr>
                <a:t>P</a:t>
              </a:r>
            </a:p>
          </p:txBody>
        </p:sp>
        <p:sp>
          <p:nvSpPr>
            <p:cNvPr id="623624" name="Line 8"/>
            <p:cNvSpPr>
              <a:spLocks noChangeShapeType="1"/>
            </p:cNvSpPr>
            <p:nvPr/>
          </p:nvSpPr>
          <p:spPr bwMode="auto">
            <a:xfrm>
              <a:off x="1968" y="1680"/>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3625" name="Line 9"/>
            <p:cNvSpPr>
              <a:spLocks noChangeShapeType="1"/>
            </p:cNvSpPr>
            <p:nvPr/>
          </p:nvSpPr>
          <p:spPr bwMode="auto">
            <a:xfrm flipV="1">
              <a:off x="2688" y="1344"/>
              <a:ext cx="336"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3626" name="Line 10"/>
            <p:cNvSpPr>
              <a:spLocks noChangeShapeType="1"/>
            </p:cNvSpPr>
            <p:nvPr/>
          </p:nvSpPr>
          <p:spPr bwMode="auto">
            <a:xfrm>
              <a:off x="2688" y="1680"/>
              <a:ext cx="336"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3627" name="Rectangle 11"/>
            <p:cNvSpPr>
              <a:spLocks noChangeArrowheads="1"/>
            </p:cNvSpPr>
            <p:nvPr/>
          </p:nvSpPr>
          <p:spPr bwMode="auto">
            <a:xfrm>
              <a:off x="3072" y="1104"/>
              <a:ext cx="384" cy="528"/>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3628" name="Rectangle 12"/>
            <p:cNvSpPr>
              <a:spLocks noChangeArrowheads="1"/>
            </p:cNvSpPr>
            <p:nvPr/>
          </p:nvSpPr>
          <p:spPr bwMode="auto">
            <a:xfrm>
              <a:off x="3072" y="1824"/>
              <a:ext cx="384" cy="528"/>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3629" name="Text Box 13"/>
            <p:cNvSpPr txBox="1">
              <a:spLocks noChangeArrowheads="1"/>
            </p:cNvSpPr>
            <p:nvPr/>
          </p:nvSpPr>
          <p:spPr bwMode="auto">
            <a:xfrm>
              <a:off x="3504" y="1200"/>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zh-CN" sz="2000">
                  <a:ea typeface="宋体" panose="02010600030101010101" pitchFamily="2" charset="-122"/>
                  <a:cs typeface="Times New Roman" panose="02020603050405020304" pitchFamily="18" charset="0"/>
                </a:rPr>
                <a:t>twin</a:t>
              </a:r>
            </a:p>
          </p:txBody>
        </p:sp>
        <p:sp>
          <p:nvSpPr>
            <p:cNvPr id="623630" name="Text Box 14"/>
            <p:cNvSpPr txBox="1">
              <a:spLocks noChangeArrowheads="1"/>
            </p:cNvSpPr>
            <p:nvPr/>
          </p:nvSpPr>
          <p:spPr bwMode="auto">
            <a:xfrm>
              <a:off x="3504" y="1968"/>
              <a:ext cx="19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zh-CN" sz="2000">
                  <a:ea typeface="宋体" panose="02010600030101010101" pitchFamily="2" charset="-122"/>
                  <a:cs typeface="Times New Roman" panose="02020603050405020304" pitchFamily="18" charset="0"/>
                </a:rPr>
                <a:t>writable working copy</a:t>
              </a:r>
            </a:p>
          </p:txBody>
        </p:sp>
      </p:grpSp>
      <p:grpSp>
        <p:nvGrpSpPr>
          <p:cNvPr id="623631" name="Group 15"/>
          <p:cNvGrpSpPr>
            <a:grpSpLocks/>
          </p:cNvGrpSpPr>
          <p:nvPr/>
        </p:nvGrpSpPr>
        <p:grpSpPr bwMode="auto">
          <a:xfrm>
            <a:off x="2133600" y="4114800"/>
            <a:ext cx="8001000" cy="2425700"/>
            <a:chOff x="384" y="2663"/>
            <a:chExt cx="5040" cy="1528"/>
          </a:xfrm>
        </p:grpSpPr>
        <p:sp>
          <p:nvSpPr>
            <p:cNvPr id="623632" name="Rectangle 16"/>
            <p:cNvSpPr>
              <a:spLocks noChangeArrowheads="1"/>
            </p:cNvSpPr>
            <p:nvPr/>
          </p:nvSpPr>
          <p:spPr bwMode="auto">
            <a:xfrm>
              <a:off x="384" y="2663"/>
              <a:ext cx="5040" cy="1528"/>
            </a:xfrm>
            <a:prstGeom prst="rect">
              <a:avLst/>
            </a:prstGeom>
            <a:solidFill>
              <a:srgbClr val="FFFF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623633" name="Rectangle 17"/>
            <p:cNvSpPr>
              <a:spLocks noChangeArrowheads="1"/>
            </p:cNvSpPr>
            <p:nvPr/>
          </p:nvSpPr>
          <p:spPr bwMode="auto">
            <a:xfrm>
              <a:off x="1536" y="3504"/>
              <a:ext cx="384" cy="528"/>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3634" name="Rectangle 18"/>
            <p:cNvSpPr>
              <a:spLocks noChangeArrowheads="1"/>
            </p:cNvSpPr>
            <p:nvPr/>
          </p:nvSpPr>
          <p:spPr bwMode="auto">
            <a:xfrm>
              <a:off x="1536" y="3600"/>
              <a:ext cx="38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3635" name="Rectangle 19"/>
            <p:cNvSpPr>
              <a:spLocks noChangeArrowheads="1"/>
            </p:cNvSpPr>
            <p:nvPr/>
          </p:nvSpPr>
          <p:spPr bwMode="auto">
            <a:xfrm>
              <a:off x="1536" y="3840"/>
              <a:ext cx="384" cy="9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3636" name="Text Box 20"/>
            <p:cNvSpPr txBox="1">
              <a:spLocks noChangeArrowheads="1"/>
            </p:cNvSpPr>
            <p:nvPr/>
          </p:nvSpPr>
          <p:spPr bwMode="auto">
            <a:xfrm>
              <a:off x="624" y="2880"/>
              <a:ext cx="7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zh-CN" sz="2000">
                  <a:ea typeface="宋体" panose="02010600030101010101" pitchFamily="2" charset="-122"/>
                  <a:cs typeface="Times New Roman" panose="02020603050405020304" pitchFamily="18" charset="0"/>
                </a:rPr>
                <a:t>release:</a:t>
              </a:r>
              <a:endParaRPr lang="en-US" altLang="zh-CN" sz="2000" i="1">
                <a:ea typeface="宋体" panose="02010600030101010101" pitchFamily="2" charset="-122"/>
                <a:cs typeface="Times New Roman" panose="02020603050405020304" pitchFamily="18" charset="0"/>
              </a:endParaRPr>
            </a:p>
          </p:txBody>
        </p:sp>
        <p:sp>
          <p:nvSpPr>
            <p:cNvPr id="623637" name="Rectangle 21"/>
            <p:cNvSpPr>
              <a:spLocks noChangeArrowheads="1"/>
            </p:cNvSpPr>
            <p:nvPr/>
          </p:nvSpPr>
          <p:spPr bwMode="auto">
            <a:xfrm>
              <a:off x="1528" y="2823"/>
              <a:ext cx="384" cy="528"/>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3638" name="Line 22"/>
            <p:cNvSpPr>
              <a:spLocks noChangeShapeType="1"/>
            </p:cNvSpPr>
            <p:nvPr/>
          </p:nvSpPr>
          <p:spPr bwMode="auto">
            <a:xfrm flipV="1">
              <a:off x="1920" y="3495"/>
              <a:ext cx="904" cy="24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3639" name="Line 23"/>
            <p:cNvSpPr>
              <a:spLocks noChangeShapeType="1"/>
            </p:cNvSpPr>
            <p:nvPr/>
          </p:nvSpPr>
          <p:spPr bwMode="auto">
            <a:xfrm>
              <a:off x="1912" y="3063"/>
              <a:ext cx="912"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3640" name="Text Box 24"/>
            <p:cNvSpPr txBox="1">
              <a:spLocks noChangeArrowheads="1"/>
            </p:cNvSpPr>
            <p:nvPr/>
          </p:nvSpPr>
          <p:spPr bwMode="auto">
            <a:xfrm>
              <a:off x="2832" y="3312"/>
              <a:ext cx="336" cy="25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a:spcBef>
                  <a:spcPct val="50000"/>
                </a:spcBef>
              </a:pPr>
              <a:r>
                <a:rPr lang="en-US" altLang="zh-CN" sz="2000">
                  <a:ea typeface="宋体" panose="02010600030101010101" pitchFamily="2" charset="-122"/>
                  <a:cs typeface="Times New Roman" panose="02020603050405020304" pitchFamily="18" charset="0"/>
                  <a:sym typeface="Symbol" panose="05050102010706020507" pitchFamily="18" charset="2"/>
                </a:rPr>
                <a:t></a:t>
              </a:r>
              <a:endParaRPr lang="en-US" altLang="zh-CN" sz="2000">
                <a:ea typeface="宋体" panose="02010600030101010101" pitchFamily="2" charset="-122"/>
                <a:cs typeface="Times New Roman" panose="02020603050405020304" pitchFamily="18" charset="0"/>
              </a:endParaRPr>
            </a:p>
          </p:txBody>
        </p:sp>
        <p:sp>
          <p:nvSpPr>
            <p:cNvPr id="623641" name="Line 25"/>
            <p:cNvSpPr>
              <a:spLocks noChangeShapeType="1"/>
            </p:cNvSpPr>
            <p:nvPr/>
          </p:nvSpPr>
          <p:spPr bwMode="auto">
            <a:xfrm>
              <a:off x="3184" y="3447"/>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3642" name="Rectangle 26"/>
            <p:cNvSpPr>
              <a:spLocks noChangeArrowheads="1"/>
            </p:cNvSpPr>
            <p:nvPr/>
          </p:nvSpPr>
          <p:spPr bwMode="auto">
            <a:xfrm>
              <a:off x="3736" y="3303"/>
              <a:ext cx="38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3643" name="Rectangle 27"/>
            <p:cNvSpPr>
              <a:spLocks noChangeArrowheads="1"/>
            </p:cNvSpPr>
            <p:nvPr/>
          </p:nvSpPr>
          <p:spPr bwMode="auto">
            <a:xfrm>
              <a:off x="3736" y="3447"/>
              <a:ext cx="384" cy="9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3644" name="Text Box 28"/>
            <p:cNvSpPr txBox="1">
              <a:spLocks noChangeArrowheads="1"/>
            </p:cNvSpPr>
            <p:nvPr/>
          </p:nvSpPr>
          <p:spPr bwMode="auto">
            <a:xfrm>
              <a:off x="4264" y="3303"/>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zh-CN" sz="2000">
                  <a:ea typeface="宋体" panose="02010600030101010101" pitchFamily="2" charset="-122"/>
                  <a:cs typeface="Times New Roman" panose="02020603050405020304" pitchFamily="18" charset="0"/>
                </a:rPr>
                <a:t>diff</a:t>
              </a:r>
            </a:p>
          </p:txBody>
        </p:sp>
      </p:grpSp>
    </p:spTree>
    <p:extLst>
      <p:ext uri="{BB962C8B-B14F-4D97-AF65-F5344CB8AC3E}">
        <p14:creationId xmlns:p14="http://schemas.microsoft.com/office/powerpoint/2010/main" val="2777718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p:cNvSpPr>
            <a:spLocks noGrp="1" noChangeArrowheads="1"/>
          </p:cNvSpPr>
          <p:nvPr>
            <p:ph type="title"/>
          </p:nvPr>
        </p:nvSpPr>
        <p:spPr/>
        <p:txBody>
          <a:bodyPr/>
          <a:lstStyle/>
          <a:p>
            <a:r>
              <a:rPr lang="zh-CN" altLang="en-US" sz="4800" b="1" dirty="0">
                <a:solidFill>
                  <a:srgbClr val="2826F5"/>
                </a:solidFill>
                <a:latin typeface="SimHei" panose="02010609060101010101" pitchFamily="49" charset="-122"/>
                <a:ea typeface="SimHei" panose="02010609060101010101" pitchFamily="49" charset="-122"/>
              </a:rPr>
              <a:t>减少消息数量</a:t>
            </a:r>
            <a:endParaRPr lang="en-US" altLang="zh-CN" sz="4800" b="1" dirty="0">
              <a:solidFill>
                <a:srgbClr val="2826F5"/>
              </a:solidFill>
              <a:latin typeface="SimHei" panose="02010609060101010101" pitchFamily="49" charset="-122"/>
              <a:ea typeface="SimHei" panose="02010609060101010101" pitchFamily="49" charset="-122"/>
            </a:endParaRPr>
          </a:p>
        </p:txBody>
      </p:sp>
      <p:sp>
        <p:nvSpPr>
          <p:cNvPr id="644099" name="Rectangle 3"/>
          <p:cNvSpPr>
            <a:spLocks noGrp="1" noChangeArrowheads="1"/>
          </p:cNvSpPr>
          <p:nvPr>
            <p:ph idx="1"/>
          </p:nvPr>
        </p:nvSpPr>
        <p:spPr>
          <a:xfrm>
            <a:off x="422275" y="1247600"/>
            <a:ext cx="11428830" cy="509827"/>
          </a:xfrm>
        </p:spPr>
        <p:txBody>
          <a:bodyPr>
            <a:normAutofit fontScale="92500"/>
          </a:bodyPr>
          <a:lstStyle/>
          <a:p>
            <a:pPr algn="l" rtl="0">
              <a:lnSpc>
                <a:spcPct val="90000"/>
              </a:lnSpc>
            </a:pPr>
            <a:r>
              <a:rPr lang="en-US" altLang="zh-CN" sz="2800" dirty="0" err="1">
                <a:ea typeface="SimHei" panose="02010609060101010101" pitchFamily="49" charset="-122"/>
              </a:rPr>
              <a:t>Munin</a:t>
            </a:r>
            <a:r>
              <a:rPr lang="zh-CN" altLang="en-US" sz="2800" dirty="0">
                <a:ea typeface="SimHei" panose="02010609060101010101" pitchFamily="49" charset="-122"/>
              </a:rPr>
              <a:t>中所有（缓存某页）的进程能看到其它进程对该页的更新，如下例</a:t>
            </a:r>
            <a:endParaRPr lang="en-US" altLang="zh-CN" sz="2800" dirty="0">
              <a:ea typeface="SimHei" panose="02010609060101010101" pitchFamily="49" charset="-122"/>
            </a:endParaRPr>
          </a:p>
        </p:txBody>
      </p:sp>
      <p:grpSp>
        <p:nvGrpSpPr>
          <p:cNvPr id="2" name="组合 1"/>
          <p:cNvGrpSpPr/>
          <p:nvPr/>
        </p:nvGrpSpPr>
        <p:grpSpPr>
          <a:xfrm>
            <a:off x="583532" y="1889411"/>
            <a:ext cx="10437394" cy="3596632"/>
            <a:chOff x="2171700" y="2545993"/>
            <a:chExt cx="8001000" cy="2425700"/>
          </a:xfrm>
        </p:grpSpPr>
        <p:sp>
          <p:nvSpPr>
            <p:cNvPr id="644100" name="Rectangle 4"/>
            <p:cNvSpPr>
              <a:spLocks noChangeArrowheads="1"/>
            </p:cNvSpPr>
            <p:nvPr/>
          </p:nvSpPr>
          <p:spPr bwMode="auto">
            <a:xfrm>
              <a:off x="2171700" y="2545993"/>
              <a:ext cx="8001000" cy="2425700"/>
            </a:xfrm>
            <a:prstGeom prst="rect">
              <a:avLst/>
            </a:prstGeom>
            <a:solidFill>
              <a:srgbClr val="FFFF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644101" name="Line 5"/>
            <p:cNvSpPr>
              <a:spLocks noChangeShapeType="1"/>
            </p:cNvSpPr>
            <p:nvPr/>
          </p:nvSpPr>
          <p:spPr bwMode="auto">
            <a:xfrm>
              <a:off x="2997200" y="3187804"/>
              <a:ext cx="6783388" cy="3175"/>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4102" name="Text Box 6"/>
            <p:cNvSpPr txBox="1">
              <a:spLocks noChangeArrowheads="1"/>
            </p:cNvSpPr>
            <p:nvPr/>
          </p:nvSpPr>
          <p:spPr bwMode="auto">
            <a:xfrm>
              <a:off x="2565400" y="2900466"/>
              <a:ext cx="515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hangingPunct="0"/>
              <a:r>
                <a:rPr lang="en-US" altLang="zh-CN">
                  <a:latin typeface="Arial" panose="020B0604020202020204" pitchFamily="34" charset="0"/>
                  <a:ea typeface="宋体" panose="02010600030101010101" pitchFamily="2" charset="-122"/>
                  <a:cs typeface="Times New Roman" panose="02020603050405020304" pitchFamily="18" charset="0"/>
                </a:rPr>
                <a:t>P</a:t>
              </a:r>
              <a:r>
                <a:rPr lang="en-US" altLang="zh-CN" baseline="-25000">
                  <a:latin typeface="Arial" panose="020B0604020202020204" pitchFamily="34" charset="0"/>
                  <a:ea typeface="宋体" panose="02010600030101010101" pitchFamily="2" charset="-122"/>
                  <a:cs typeface="Times New Roman" panose="02020603050405020304" pitchFamily="18" charset="0"/>
                </a:rPr>
                <a:t>1</a:t>
              </a:r>
            </a:p>
          </p:txBody>
        </p:sp>
        <p:sp>
          <p:nvSpPr>
            <p:cNvPr id="644103" name="Text Box 7"/>
            <p:cNvSpPr txBox="1">
              <a:spLocks noChangeArrowheads="1"/>
            </p:cNvSpPr>
            <p:nvPr/>
          </p:nvSpPr>
          <p:spPr bwMode="auto">
            <a:xfrm>
              <a:off x="3022600" y="2776641"/>
              <a:ext cx="5921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hangingPunct="0"/>
              <a:r>
                <a:rPr lang="en-US" altLang="zh-CN" sz="1600" b="1">
                  <a:latin typeface="Arial" panose="020B0604020202020204" pitchFamily="34" charset="0"/>
                  <a:ea typeface="宋体" panose="02010600030101010101" pitchFamily="2" charset="-122"/>
                  <a:cs typeface="Times New Roman" panose="02020603050405020304" pitchFamily="18" charset="0"/>
                </a:rPr>
                <a:t>w(x)</a:t>
              </a:r>
            </a:p>
          </p:txBody>
        </p:sp>
        <p:sp>
          <p:nvSpPr>
            <p:cNvPr id="644104" name="Oval 8"/>
            <p:cNvSpPr>
              <a:spLocks noChangeArrowheads="1"/>
            </p:cNvSpPr>
            <p:nvPr/>
          </p:nvSpPr>
          <p:spPr bwMode="auto">
            <a:xfrm>
              <a:off x="3195638" y="3138591"/>
              <a:ext cx="74612" cy="7461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4105" name="Line 9"/>
            <p:cNvSpPr>
              <a:spLocks noChangeShapeType="1"/>
            </p:cNvSpPr>
            <p:nvPr/>
          </p:nvSpPr>
          <p:spPr bwMode="auto">
            <a:xfrm>
              <a:off x="3808413" y="3194154"/>
              <a:ext cx="330200" cy="11858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4106" name="Line 10"/>
            <p:cNvSpPr>
              <a:spLocks noChangeShapeType="1"/>
            </p:cNvSpPr>
            <p:nvPr/>
          </p:nvSpPr>
          <p:spPr bwMode="auto">
            <a:xfrm flipV="1">
              <a:off x="2997200" y="3606903"/>
              <a:ext cx="6751638" cy="635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4107" name="Text Box 11"/>
            <p:cNvSpPr txBox="1">
              <a:spLocks noChangeArrowheads="1"/>
            </p:cNvSpPr>
            <p:nvPr/>
          </p:nvSpPr>
          <p:spPr bwMode="auto">
            <a:xfrm>
              <a:off x="2565400" y="3325916"/>
              <a:ext cx="515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hangingPunct="0"/>
              <a:r>
                <a:rPr lang="en-US" altLang="zh-CN">
                  <a:latin typeface="Arial" panose="020B0604020202020204" pitchFamily="34" charset="0"/>
                  <a:ea typeface="宋体" panose="02010600030101010101" pitchFamily="2" charset="-122"/>
                  <a:cs typeface="Times New Roman" panose="02020603050405020304" pitchFamily="18" charset="0"/>
                </a:rPr>
                <a:t>P</a:t>
              </a:r>
              <a:r>
                <a:rPr lang="en-US" altLang="zh-CN" baseline="-25000">
                  <a:latin typeface="Arial" panose="020B0604020202020204" pitchFamily="34" charset="0"/>
                  <a:ea typeface="宋体" panose="02010600030101010101" pitchFamily="2" charset="-122"/>
                  <a:cs typeface="Times New Roman" panose="02020603050405020304" pitchFamily="18" charset="0"/>
                </a:rPr>
                <a:t>2</a:t>
              </a:r>
            </a:p>
          </p:txBody>
        </p:sp>
        <p:sp>
          <p:nvSpPr>
            <p:cNvPr id="644108" name="Line 12"/>
            <p:cNvSpPr>
              <a:spLocks noChangeShapeType="1"/>
            </p:cNvSpPr>
            <p:nvPr/>
          </p:nvSpPr>
          <p:spPr bwMode="auto">
            <a:xfrm>
              <a:off x="2997201" y="4026003"/>
              <a:ext cx="6765925" cy="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4109" name="Text Box 13"/>
            <p:cNvSpPr txBox="1">
              <a:spLocks noChangeArrowheads="1"/>
            </p:cNvSpPr>
            <p:nvPr/>
          </p:nvSpPr>
          <p:spPr bwMode="auto">
            <a:xfrm>
              <a:off x="2565400" y="3738666"/>
              <a:ext cx="515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hangingPunct="0"/>
              <a:r>
                <a:rPr lang="en-US" altLang="zh-CN">
                  <a:latin typeface="Arial" panose="020B0604020202020204" pitchFamily="34" charset="0"/>
                  <a:ea typeface="宋体" panose="02010600030101010101" pitchFamily="2" charset="-122"/>
                  <a:cs typeface="Times New Roman" panose="02020603050405020304" pitchFamily="18" charset="0"/>
                </a:rPr>
                <a:t>P</a:t>
              </a:r>
              <a:r>
                <a:rPr lang="en-US" altLang="zh-CN" baseline="-25000">
                  <a:latin typeface="Arial" panose="020B0604020202020204" pitchFamily="34" charset="0"/>
                  <a:ea typeface="宋体" panose="02010600030101010101" pitchFamily="2" charset="-122"/>
                  <a:cs typeface="Times New Roman" panose="02020603050405020304" pitchFamily="18" charset="0"/>
                </a:rPr>
                <a:t>3</a:t>
              </a:r>
            </a:p>
          </p:txBody>
        </p:sp>
        <p:sp>
          <p:nvSpPr>
            <p:cNvPr id="644110" name="Line 14"/>
            <p:cNvSpPr>
              <a:spLocks noChangeShapeType="1"/>
            </p:cNvSpPr>
            <p:nvPr/>
          </p:nvSpPr>
          <p:spPr bwMode="auto">
            <a:xfrm>
              <a:off x="3022601" y="4405417"/>
              <a:ext cx="6778625" cy="1587"/>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4111" name="Text Box 15"/>
            <p:cNvSpPr txBox="1">
              <a:spLocks noChangeArrowheads="1"/>
            </p:cNvSpPr>
            <p:nvPr/>
          </p:nvSpPr>
          <p:spPr bwMode="auto">
            <a:xfrm>
              <a:off x="2578100" y="4137128"/>
              <a:ext cx="515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hangingPunct="0"/>
              <a:r>
                <a:rPr lang="en-US" altLang="zh-CN">
                  <a:latin typeface="Arial" panose="020B0604020202020204" pitchFamily="34" charset="0"/>
                  <a:ea typeface="宋体" panose="02010600030101010101" pitchFamily="2" charset="-122"/>
                  <a:cs typeface="Times New Roman" panose="02020603050405020304" pitchFamily="18" charset="0"/>
                </a:rPr>
                <a:t>P</a:t>
              </a:r>
              <a:r>
                <a:rPr lang="en-US" altLang="zh-CN" baseline="-25000">
                  <a:latin typeface="Arial" panose="020B0604020202020204" pitchFamily="34" charset="0"/>
                  <a:ea typeface="宋体" panose="02010600030101010101" pitchFamily="2" charset="-122"/>
                  <a:cs typeface="Times New Roman" panose="02020603050405020304" pitchFamily="18" charset="0"/>
                </a:rPr>
                <a:t>4</a:t>
              </a:r>
            </a:p>
          </p:txBody>
        </p:sp>
        <p:sp>
          <p:nvSpPr>
            <p:cNvPr id="644112" name="Text Box 16"/>
            <p:cNvSpPr txBox="1">
              <a:spLocks noChangeArrowheads="1"/>
            </p:cNvSpPr>
            <p:nvPr/>
          </p:nvSpPr>
          <p:spPr bwMode="auto">
            <a:xfrm>
              <a:off x="3541714" y="2779816"/>
              <a:ext cx="839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r>
                <a:rPr lang="en-US" altLang="zh-CN" sz="1600" b="1">
                  <a:solidFill>
                    <a:srgbClr val="FF0033"/>
                  </a:solidFill>
                  <a:latin typeface="Arial" panose="020B0604020202020204" pitchFamily="34" charset="0"/>
                  <a:ea typeface="宋体" panose="02010600030101010101" pitchFamily="2" charset="-122"/>
                  <a:cs typeface="Times New Roman" panose="02020603050405020304" pitchFamily="18" charset="0"/>
                </a:rPr>
                <a:t>rel(L)</a:t>
              </a:r>
            </a:p>
          </p:txBody>
        </p:sp>
        <p:sp>
          <p:nvSpPr>
            <p:cNvPr id="644113" name="Oval 17"/>
            <p:cNvSpPr>
              <a:spLocks noChangeArrowheads="1"/>
            </p:cNvSpPr>
            <p:nvPr/>
          </p:nvSpPr>
          <p:spPr bwMode="auto">
            <a:xfrm>
              <a:off x="3787776" y="3151291"/>
              <a:ext cx="74613" cy="7461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4114" name="Line 18"/>
            <p:cNvSpPr>
              <a:spLocks noChangeShapeType="1"/>
            </p:cNvSpPr>
            <p:nvPr/>
          </p:nvSpPr>
          <p:spPr bwMode="auto">
            <a:xfrm>
              <a:off x="3835400" y="3181453"/>
              <a:ext cx="292100" cy="812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4115" name="Line 19"/>
            <p:cNvSpPr>
              <a:spLocks noChangeShapeType="1"/>
            </p:cNvSpPr>
            <p:nvPr/>
          </p:nvSpPr>
          <p:spPr bwMode="auto">
            <a:xfrm>
              <a:off x="3835401" y="3154467"/>
              <a:ext cx="227013" cy="4286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4116" name="Text Box 20"/>
            <p:cNvSpPr txBox="1">
              <a:spLocks noChangeArrowheads="1"/>
            </p:cNvSpPr>
            <p:nvPr/>
          </p:nvSpPr>
          <p:spPr bwMode="auto">
            <a:xfrm>
              <a:off x="3992564" y="3217966"/>
              <a:ext cx="839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r>
                <a:rPr lang="en-US" altLang="zh-CN" sz="1600" b="1">
                  <a:solidFill>
                    <a:srgbClr val="FF0033"/>
                  </a:solidFill>
                  <a:latin typeface="Arial" panose="020B0604020202020204" pitchFamily="34" charset="0"/>
                  <a:ea typeface="宋体" panose="02010600030101010101" pitchFamily="2" charset="-122"/>
                  <a:cs typeface="Times New Roman" panose="02020603050405020304" pitchFamily="18" charset="0"/>
                </a:rPr>
                <a:t>acq(L)</a:t>
              </a:r>
            </a:p>
          </p:txBody>
        </p:sp>
        <p:sp>
          <p:nvSpPr>
            <p:cNvPr id="644117" name="Oval 21"/>
            <p:cNvSpPr>
              <a:spLocks noChangeArrowheads="1"/>
            </p:cNvSpPr>
            <p:nvPr/>
          </p:nvSpPr>
          <p:spPr bwMode="auto">
            <a:xfrm>
              <a:off x="4238626" y="3564041"/>
              <a:ext cx="74613" cy="7461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4118" name="Text Box 22"/>
            <p:cNvSpPr txBox="1">
              <a:spLocks noChangeArrowheads="1"/>
            </p:cNvSpPr>
            <p:nvPr/>
          </p:nvSpPr>
          <p:spPr bwMode="auto">
            <a:xfrm>
              <a:off x="4733925" y="3200504"/>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hangingPunct="0"/>
              <a:r>
                <a:rPr lang="en-US" altLang="zh-CN">
                  <a:latin typeface="Arial" panose="020B0604020202020204" pitchFamily="34" charset="0"/>
                  <a:ea typeface="宋体" panose="02010600030101010101" pitchFamily="2" charset="-122"/>
                  <a:cs typeface="Times New Roman" panose="02020603050405020304" pitchFamily="18" charset="0"/>
                </a:rPr>
                <a:t>w(x)</a:t>
              </a:r>
            </a:p>
          </p:txBody>
        </p:sp>
        <p:sp>
          <p:nvSpPr>
            <p:cNvPr id="644119" name="Oval 23"/>
            <p:cNvSpPr>
              <a:spLocks noChangeArrowheads="1"/>
            </p:cNvSpPr>
            <p:nvPr/>
          </p:nvSpPr>
          <p:spPr bwMode="auto">
            <a:xfrm>
              <a:off x="5003801" y="3562454"/>
              <a:ext cx="74613" cy="7461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4120" name="Text Box 24"/>
            <p:cNvSpPr txBox="1">
              <a:spLocks noChangeArrowheads="1"/>
            </p:cNvSpPr>
            <p:nvPr/>
          </p:nvSpPr>
          <p:spPr bwMode="auto">
            <a:xfrm>
              <a:off x="5176839" y="3217966"/>
              <a:ext cx="839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r>
                <a:rPr lang="en-US" altLang="zh-CN" sz="1600" b="1">
                  <a:solidFill>
                    <a:srgbClr val="FF0033"/>
                  </a:solidFill>
                  <a:latin typeface="Arial" panose="020B0604020202020204" pitchFamily="34" charset="0"/>
                  <a:ea typeface="宋体" panose="02010600030101010101" pitchFamily="2" charset="-122"/>
                  <a:cs typeface="Times New Roman" panose="02020603050405020304" pitchFamily="18" charset="0"/>
                </a:rPr>
                <a:t>rel(L)</a:t>
              </a:r>
            </a:p>
          </p:txBody>
        </p:sp>
        <p:sp>
          <p:nvSpPr>
            <p:cNvPr id="644121" name="Oval 25"/>
            <p:cNvSpPr>
              <a:spLocks noChangeArrowheads="1"/>
            </p:cNvSpPr>
            <p:nvPr/>
          </p:nvSpPr>
          <p:spPr bwMode="auto">
            <a:xfrm>
              <a:off x="5834063" y="3551341"/>
              <a:ext cx="74612" cy="7461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4122" name="Line 26"/>
            <p:cNvSpPr>
              <a:spLocks noChangeShapeType="1"/>
            </p:cNvSpPr>
            <p:nvPr/>
          </p:nvSpPr>
          <p:spPr bwMode="auto">
            <a:xfrm flipV="1">
              <a:off x="5878514" y="3167167"/>
              <a:ext cx="117475" cy="4286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4123" name="Line 27"/>
            <p:cNvSpPr>
              <a:spLocks noChangeShapeType="1"/>
            </p:cNvSpPr>
            <p:nvPr/>
          </p:nvSpPr>
          <p:spPr bwMode="auto">
            <a:xfrm>
              <a:off x="5865814" y="3583091"/>
              <a:ext cx="193675" cy="8239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4124" name="Line 28"/>
            <p:cNvSpPr>
              <a:spLocks noChangeShapeType="1"/>
            </p:cNvSpPr>
            <p:nvPr/>
          </p:nvSpPr>
          <p:spPr bwMode="auto">
            <a:xfrm>
              <a:off x="5867401" y="3575153"/>
              <a:ext cx="193675"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4125" name="Text Box 29"/>
            <p:cNvSpPr txBox="1">
              <a:spLocks noChangeArrowheads="1"/>
            </p:cNvSpPr>
            <p:nvPr/>
          </p:nvSpPr>
          <p:spPr bwMode="auto">
            <a:xfrm>
              <a:off x="6143625" y="3630716"/>
              <a:ext cx="8397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r>
                <a:rPr lang="en-US" altLang="zh-CN" sz="1600" b="1">
                  <a:solidFill>
                    <a:srgbClr val="FF0033"/>
                  </a:solidFill>
                  <a:latin typeface="Arial" panose="020B0604020202020204" pitchFamily="34" charset="0"/>
                  <a:ea typeface="宋体" panose="02010600030101010101" pitchFamily="2" charset="-122"/>
                  <a:cs typeface="Times New Roman" panose="02020603050405020304" pitchFamily="18" charset="0"/>
                </a:rPr>
                <a:t>acq(L)</a:t>
              </a:r>
            </a:p>
          </p:txBody>
        </p:sp>
        <p:sp>
          <p:nvSpPr>
            <p:cNvPr id="644126" name="Oval 30"/>
            <p:cNvSpPr>
              <a:spLocks noChangeArrowheads="1"/>
            </p:cNvSpPr>
            <p:nvPr/>
          </p:nvSpPr>
          <p:spPr bwMode="auto">
            <a:xfrm>
              <a:off x="6389688" y="3976791"/>
              <a:ext cx="74612" cy="7461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4127" name="Text Box 31"/>
            <p:cNvSpPr txBox="1">
              <a:spLocks noChangeArrowheads="1"/>
            </p:cNvSpPr>
            <p:nvPr/>
          </p:nvSpPr>
          <p:spPr bwMode="auto">
            <a:xfrm>
              <a:off x="6884988" y="3613254"/>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hangingPunct="0"/>
              <a:r>
                <a:rPr lang="en-US" altLang="zh-CN">
                  <a:latin typeface="Arial" panose="020B0604020202020204" pitchFamily="34" charset="0"/>
                  <a:ea typeface="宋体" panose="02010600030101010101" pitchFamily="2" charset="-122"/>
                  <a:cs typeface="Times New Roman" panose="02020603050405020304" pitchFamily="18" charset="0"/>
                </a:rPr>
                <a:t>w(x)</a:t>
              </a:r>
            </a:p>
          </p:txBody>
        </p:sp>
        <p:sp>
          <p:nvSpPr>
            <p:cNvPr id="644128" name="Oval 32"/>
            <p:cNvSpPr>
              <a:spLocks noChangeArrowheads="1"/>
            </p:cNvSpPr>
            <p:nvPr/>
          </p:nvSpPr>
          <p:spPr bwMode="auto">
            <a:xfrm>
              <a:off x="7154863" y="3975204"/>
              <a:ext cx="74612" cy="7461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4129" name="Text Box 33"/>
            <p:cNvSpPr txBox="1">
              <a:spLocks noChangeArrowheads="1"/>
            </p:cNvSpPr>
            <p:nvPr/>
          </p:nvSpPr>
          <p:spPr bwMode="auto">
            <a:xfrm>
              <a:off x="7327900" y="3630716"/>
              <a:ext cx="8397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r>
                <a:rPr lang="en-US" altLang="zh-CN" sz="1600" b="1">
                  <a:solidFill>
                    <a:srgbClr val="FF0033"/>
                  </a:solidFill>
                  <a:latin typeface="Arial" panose="020B0604020202020204" pitchFamily="34" charset="0"/>
                  <a:ea typeface="宋体" panose="02010600030101010101" pitchFamily="2" charset="-122"/>
                  <a:cs typeface="Times New Roman" panose="02020603050405020304" pitchFamily="18" charset="0"/>
                </a:rPr>
                <a:t>rel(L)</a:t>
              </a:r>
            </a:p>
          </p:txBody>
        </p:sp>
        <p:sp>
          <p:nvSpPr>
            <p:cNvPr id="644130" name="Oval 34"/>
            <p:cNvSpPr>
              <a:spLocks noChangeArrowheads="1"/>
            </p:cNvSpPr>
            <p:nvPr/>
          </p:nvSpPr>
          <p:spPr bwMode="auto">
            <a:xfrm>
              <a:off x="7985126" y="3964091"/>
              <a:ext cx="74613" cy="7461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4131" name="Line 35"/>
            <p:cNvSpPr>
              <a:spLocks noChangeShapeType="1"/>
            </p:cNvSpPr>
            <p:nvPr/>
          </p:nvSpPr>
          <p:spPr bwMode="auto">
            <a:xfrm flipV="1">
              <a:off x="8029575" y="3597379"/>
              <a:ext cx="152400" cy="4111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4132" name="Line 36"/>
            <p:cNvSpPr>
              <a:spLocks noChangeShapeType="1"/>
            </p:cNvSpPr>
            <p:nvPr/>
          </p:nvSpPr>
          <p:spPr bwMode="auto">
            <a:xfrm flipV="1">
              <a:off x="8016875" y="3173517"/>
              <a:ext cx="215900" cy="8096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4133" name="Line 37"/>
            <p:cNvSpPr>
              <a:spLocks noChangeShapeType="1"/>
            </p:cNvSpPr>
            <p:nvPr/>
          </p:nvSpPr>
          <p:spPr bwMode="auto">
            <a:xfrm>
              <a:off x="8018464" y="3975203"/>
              <a:ext cx="193675"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4134" name="Text Box 38"/>
            <p:cNvSpPr txBox="1">
              <a:spLocks noChangeArrowheads="1"/>
            </p:cNvSpPr>
            <p:nvPr/>
          </p:nvSpPr>
          <p:spPr bwMode="auto">
            <a:xfrm>
              <a:off x="8894763" y="4011716"/>
              <a:ext cx="527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hangingPunct="0"/>
              <a:r>
                <a:rPr lang="en-US" altLang="zh-CN">
                  <a:latin typeface="Arial" panose="020B0604020202020204" pitchFamily="34" charset="0"/>
                  <a:ea typeface="宋体" panose="02010600030101010101" pitchFamily="2" charset="-122"/>
                  <a:cs typeface="Times New Roman" panose="02020603050405020304" pitchFamily="18" charset="0"/>
                </a:rPr>
                <a:t>r(x)</a:t>
              </a:r>
            </a:p>
          </p:txBody>
        </p:sp>
        <p:sp>
          <p:nvSpPr>
            <p:cNvPr id="644135" name="Oval 39"/>
            <p:cNvSpPr>
              <a:spLocks noChangeArrowheads="1"/>
            </p:cNvSpPr>
            <p:nvPr/>
          </p:nvSpPr>
          <p:spPr bwMode="auto">
            <a:xfrm>
              <a:off x="9164638" y="4373666"/>
              <a:ext cx="74612" cy="7461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4136" name="Text Box 40"/>
            <p:cNvSpPr txBox="1">
              <a:spLocks noChangeArrowheads="1"/>
            </p:cNvSpPr>
            <p:nvPr/>
          </p:nvSpPr>
          <p:spPr bwMode="auto">
            <a:xfrm>
              <a:off x="8204200" y="4046641"/>
              <a:ext cx="8397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r>
                <a:rPr lang="en-US" altLang="zh-CN" sz="1600" b="1">
                  <a:solidFill>
                    <a:srgbClr val="FF0033"/>
                  </a:solidFill>
                  <a:latin typeface="Arial" panose="020B0604020202020204" pitchFamily="34" charset="0"/>
                  <a:ea typeface="宋体" panose="02010600030101010101" pitchFamily="2" charset="-122"/>
                  <a:cs typeface="Times New Roman" panose="02020603050405020304" pitchFamily="18" charset="0"/>
                </a:rPr>
                <a:t>acq(L)</a:t>
              </a:r>
            </a:p>
          </p:txBody>
        </p:sp>
        <p:sp>
          <p:nvSpPr>
            <p:cNvPr id="644137" name="Oval 41"/>
            <p:cNvSpPr>
              <a:spLocks noChangeArrowheads="1"/>
            </p:cNvSpPr>
            <p:nvPr/>
          </p:nvSpPr>
          <p:spPr bwMode="auto">
            <a:xfrm>
              <a:off x="8488363" y="4375254"/>
              <a:ext cx="74612" cy="7461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44138" name="Rectangle 42"/>
          <p:cNvSpPr>
            <a:spLocks noChangeArrowheads="1"/>
          </p:cNvSpPr>
          <p:nvPr/>
        </p:nvSpPr>
        <p:spPr bwMode="auto">
          <a:xfrm>
            <a:off x="497241" y="5667665"/>
            <a:ext cx="7772400" cy="70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cs typeface="Times New Roman (Hebrew)" charset="0"/>
              </a:defRPr>
            </a:lvl1pPr>
            <a:lvl2pPr marL="742950" indent="-285750">
              <a:defRPr kumimoji="1" sz="2400">
                <a:solidFill>
                  <a:schemeClr val="tx1"/>
                </a:solidFill>
                <a:latin typeface="Times New Roman" panose="02020603050405020304" pitchFamily="18" charset="0"/>
                <a:cs typeface="Times New Roman (Hebrew)" charset="0"/>
              </a:defRPr>
            </a:lvl2pPr>
            <a:lvl3pPr marL="1143000" indent="-228600">
              <a:defRPr kumimoji="1" sz="2400">
                <a:solidFill>
                  <a:schemeClr val="tx1"/>
                </a:solidFill>
                <a:latin typeface="Times New Roman" panose="02020603050405020304" pitchFamily="18" charset="0"/>
                <a:cs typeface="Times New Roman (Hebrew)" charset="0"/>
              </a:defRPr>
            </a:lvl3pPr>
            <a:lvl4pPr marL="1600200" indent="-228600">
              <a:defRPr kumimoji="1" sz="2400">
                <a:solidFill>
                  <a:schemeClr val="tx1"/>
                </a:solidFill>
                <a:latin typeface="Times New Roman" panose="02020603050405020304" pitchFamily="18" charset="0"/>
                <a:cs typeface="Times New Roman (Hebrew)" charset="0"/>
              </a:defRPr>
            </a:lvl4pPr>
            <a:lvl5pPr marL="2057400" indent="-228600">
              <a:defRPr kumimoji="1" sz="2400">
                <a:solidFill>
                  <a:schemeClr val="tx1"/>
                </a:solidFill>
                <a:latin typeface="Times New Roman" panose="02020603050405020304" pitchFamily="18" charset="0"/>
                <a:cs typeface="Times New Roman (Hebrew)" charset="0"/>
              </a:defRPr>
            </a:lvl5pPr>
            <a:lvl6pPr marL="2514600" indent="-228600" algn="r" rtl="1" fontAlgn="base">
              <a:spcBef>
                <a:spcPct val="0"/>
              </a:spcBef>
              <a:spcAft>
                <a:spcPct val="0"/>
              </a:spcAft>
              <a:defRPr kumimoji="1" sz="2400">
                <a:solidFill>
                  <a:schemeClr val="tx1"/>
                </a:solidFill>
                <a:latin typeface="Times New Roman" panose="02020603050405020304" pitchFamily="18" charset="0"/>
                <a:cs typeface="Times New Roman (Hebrew)" charset="0"/>
              </a:defRPr>
            </a:lvl6pPr>
            <a:lvl7pPr marL="2971800" indent="-228600" algn="r" rtl="1" fontAlgn="base">
              <a:spcBef>
                <a:spcPct val="0"/>
              </a:spcBef>
              <a:spcAft>
                <a:spcPct val="0"/>
              </a:spcAft>
              <a:defRPr kumimoji="1" sz="2400">
                <a:solidFill>
                  <a:schemeClr val="tx1"/>
                </a:solidFill>
                <a:latin typeface="Times New Roman" panose="02020603050405020304" pitchFamily="18" charset="0"/>
                <a:cs typeface="Times New Roman (Hebrew)" charset="0"/>
              </a:defRPr>
            </a:lvl7pPr>
            <a:lvl8pPr marL="3429000" indent="-228600" algn="r" rtl="1" fontAlgn="base">
              <a:spcBef>
                <a:spcPct val="0"/>
              </a:spcBef>
              <a:spcAft>
                <a:spcPct val="0"/>
              </a:spcAft>
              <a:defRPr kumimoji="1" sz="2400">
                <a:solidFill>
                  <a:schemeClr val="tx1"/>
                </a:solidFill>
                <a:latin typeface="Times New Roman" panose="02020603050405020304" pitchFamily="18" charset="0"/>
                <a:cs typeface="Times New Roman (Hebrew)" charset="0"/>
              </a:defRPr>
            </a:lvl8pPr>
            <a:lvl9pPr marL="3886200" indent="-228600" algn="r" rtl="1" fontAlgn="base">
              <a:spcBef>
                <a:spcPct val="0"/>
              </a:spcBef>
              <a:spcAft>
                <a:spcPct val="0"/>
              </a:spcAft>
              <a:defRPr kumimoji="1" sz="2400">
                <a:solidFill>
                  <a:schemeClr val="tx1"/>
                </a:solidFill>
                <a:latin typeface="Times New Roman" panose="02020603050405020304" pitchFamily="18" charset="0"/>
                <a:cs typeface="Times New Roman (Hebrew)" charset="0"/>
              </a:defRPr>
            </a:lvl9pPr>
          </a:lstStyle>
          <a:p>
            <a:pPr algn="l" rtl="0">
              <a:spcBef>
                <a:spcPct val="20000"/>
              </a:spcBef>
              <a:buFontTx/>
              <a:buChar char="•"/>
            </a:pPr>
            <a:r>
              <a:rPr kumimoji="0" lang="zh-CN" altLang="en-US" sz="2800" dirty="0">
                <a:latin typeface="SimHei" panose="02010609060101010101" pitchFamily="49" charset="-122"/>
                <a:ea typeface="SimHei" panose="02010609060101010101" pitchFamily="49" charset="-122"/>
                <a:cs typeface="Times New Roman" panose="02020603050405020304" pitchFamily="18" charset="0"/>
              </a:rPr>
              <a:t>有许多不需要的消息</a:t>
            </a:r>
            <a:endParaRPr kumimoji="0" lang="en-US" altLang="zh-CN" sz="2800" dirty="0">
              <a:latin typeface="SimHei" panose="02010609060101010101" pitchFamily="49" charset="-122"/>
              <a:ea typeface="SimHe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42643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28A3CBA-C32C-444D-ADB2-049C3E43F2B5}"/>
              </a:ext>
            </a:extLst>
          </p:cNvPr>
          <p:cNvSpPr>
            <a:spLocks noGrp="1"/>
          </p:cNvSpPr>
          <p:nvPr>
            <p:ph idx="1"/>
          </p:nvPr>
        </p:nvSpPr>
        <p:spPr>
          <a:xfrm>
            <a:off x="317501" y="1269207"/>
            <a:ext cx="11726110" cy="5179719"/>
          </a:xfrm>
        </p:spPr>
        <p:txBody>
          <a:bodyPr/>
          <a:lstStyle/>
          <a:p>
            <a:r>
              <a:rPr kumimoji="0" lang="zh-CN" altLang="en-US" dirty="0">
                <a:ea typeface="SimHei" panose="02010609060101010101" pitchFamily="49" charset="-122"/>
                <a:cs typeface="Times New Roman" panose="02020603050405020304" pitchFamily="18" charset="0"/>
              </a:rPr>
              <a:t>逻辑上，当某进程（或处理器）获得锁</a:t>
            </a:r>
            <a:r>
              <a:rPr kumimoji="0" lang="en-US" altLang="zh-CN" i="1" dirty="0">
                <a:ea typeface="SimHei" panose="02010609060101010101" pitchFamily="49" charset="-122"/>
                <a:cs typeface="Times New Roman" panose="02020603050405020304" pitchFamily="18" charset="0"/>
              </a:rPr>
              <a:t>L</a:t>
            </a:r>
            <a:r>
              <a:rPr kumimoji="0" lang="zh-CN" altLang="en-US" dirty="0">
                <a:ea typeface="SimHei" panose="02010609060101010101" pitchFamily="49" charset="-122"/>
                <a:cs typeface="Times New Roman" panose="02020603050405020304" pitchFamily="18" charset="0"/>
              </a:rPr>
              <a:t>后，它完全可以更新自己拥有的</a:t>
            </a:r>
            <a:r>
              <a:rPr kumimoji="0" lang="en-US" altLang="zh-CN" dirty="0">
                <a:ea typeface="SimHei" panose="02010609060101010101" pitchFamily="49" charset="-122"/>
                <a:cs typeface="Times New Roman" panose="02020603050405020304" pitchFamily="18" charset="0"/>
              </a:rPr>
              <a:t>copy</a:t>
            </a:r>
          </a:p>
          <a:p>
            <a:pPr marL="0" indent="0">
              <a:buNone/>
            </a:pPr>
            <a:endParaRPr kumimoji="0" lang="en-US" altLang="zh-CN" dirty="0">
              <a:ea typeface="SimHei" panose="02010609060101010101" pitchFamily="49" charset="-122"/>
              <a:cs typeface="Times New Roman" panose="02020603050405020304" pitchFamily="18" charset="0"/>
            </a:endParaRPr>
          </a:p>
          <a:p>
            <a:pPr marL="0" indent="0">
              <a:buNone/>
            </a:pPr>
            <a:endParaRPr kumimoji="0" lang="en-US" altLang="zh-CN" dirty="0">
              <a:ea typeface="SimHei" panose="02010609060101010101" pitchFamily="49" charset="-122"/>
              <a:cs typeface="Times New Roman" panose="02020603050405020304" pitchFamily="18" charset="0"/>
            </a:endParaRPr>
          </a:p>
          <a:p>
            <a:pPr marL="0" indent="0">
              <a:buNone/>
            </a:pPr>
            <a:endParaRPr kumimoji="0" lang="en-US" altLang="zh-CN" dirty="0">
              <a:ea typeface="SimHei" panose="02010609060101010101" pitchFamily="49" charset="-122"/>
              <a:cs typeface="Times New Roman" panose="02020603050405020304" pitchFamily="18" charset="0"/>
            </a:endParaRPr>
          </a:p>
          <a:p>
            <a:pPr marL="0" indent="0">
              <a:buNone/>
            </a:pPr>
            <a:endParaRPr kumimoji="0" lang="en-US" altLang="zh-CN" dirty="0">
              <a:ea typeface="SimHei" panose="02010609060101010101" pitchFamily="49" charset="-122"/>
              <a:cs typeface="Times New Roman" panose="02020603050405020304" pitchFamily="18" charset="0"/>
            </a:endParaRPr>
          </a:p>
          <a:p>
            <a:pPr marL="0" indent="0">
              <a:buNone/>
            </a:pPr>
            <a:endParaRPr kumimoji="0" lang="en-US" altLang="zh-CN" dirty="0">
              <a:ea typeface="SimHei" panose="02010609060101010101" pitchFamily="49" charset="-122"/>
              <a:cs typeface="Times New Roman" panose="02020603050405020304" pitchFamily="18" charset="0"/>
            </a:endParaRPr>
          </a:p>
          <a:p>
            <a:pPr>
              <a:buFontTx/>
              <a:buChar char="•"/>
            </a:pPr>
            <a:r>
              <a:rPr kumimoji="0" lang="zh-CN" altLang="en-US" dirty="0">
                <a:ea typeface="SimHei" panose="02010609060101010101" pitchFamily="49" charset="-122"/>
                <a:cs typeface="Times New Roman" panose="02020603050405020304" pitchFamily="18" charset="0"/>
              </a:rPr>
              <a:t>因此，可采用</a:t>
            </a:r>
            <a:r>
              <a:rPr kumimoji="0" lang="en-US" altLang="zh-CN" dirty="0">
                <a:ea typeface="SimHei" panose="02010609060101010101" pitchFamily="49" charset="-122"/>
                <a:cs typeface="Times New Roman" panose="02020603050405020304" pitchFamily="18" charset="0"/>
              </a:rPr>
              <a:t> </a:t>
            </a:r>
            <a:r>
              <a:rPr kumimoji="0" lang="en-US" altLang="zh-CN" i="1" dirty="0">
                <a:ea typeface="SimHei" panose="02010609060101010101" pitchFamily="49" charset="-122"/>
                <a:cs typeface="Times New Roman" panose="02020603050405020304" pitchFamily="18" charset="0"/>
              </a:rPr>
              <a:t>Lazy Release Consistency</a:t>
            </a:r>
            <a:r>
              <a:rPr kumimoji="0" lang="en-US" altLang="zh-CN" dirty="0">
                <a:ea typeface="SimHei" panose="02010609060101010101" pitchFamily="49" charset="-122"/>
                <a:cs typeface="Times New Roman" panose="02020603050405020304" pitchFamily="18" charset="0"/>
              </a:rPr>
              <a:t> (LRC) </a:t>
            </a:r>
          </a:p>
          <a:p>
            <a:pPr>
              <a:buFontTx/>
              <a:buChar char="•"/>
            </a:pPr>
            <a:r>
              <a:rPr kumimoji="0" lang="en-US" altLang="zh-CN" dirty="0">
                <a:ea typeface="SimHei" panose="02010609060101010101" pitchFamily="49" charset="-122"/>
                <a:cs typeface="Times New Roman" panose="02020603050405020304" pitchFamily="18" charset="0"/>
              </a:rPr>
              <a:t>LRC</a:t>
            </a:r>
            <a:r>
              <a:rPr kumimoji="0" lang="zh-CN" altLang="en-US" dirty="0">
                <a:ea typeface="SimHei" panose="02010609060101010101" pitchFamily="49" charset="-122"/>
                <a:cs typeface="Times New Roman" panose="02020603050405020304" pitchFamily="18" charset="0"/>
              </a:rPr>
              <a:t>可减少消息的数量及传递的数据量</a:t>
            </a:r>
            <a:endParaRPr kumimoji="0" lang="en-US" altLang="zh-CN" dirty="0">
              <a:ea typeface="SimHei" panose="02010609060101010101" pitchFamily="49" charset="-122"/>
              <a:cs typeface="Times New Roman" panose="02020603050405020304" pitchFamily="18" charset="0"/>
            </a:endParaRPr>
          </a:p>
        </p:txBody>
      </p:sp>
      <p:sp>
        <p:nvSpPr>
          <p:cNvPr id="628740" name="Rectangle 4"/>
          <p:cNvSpPr>
            <a:spLocks noChangeArrowheads="1"/>
          </p:cNvSpPr>
          <p:nvPr/>
        </p:nvSpPr>
        <p:spPr bwMode="auto">
          <a:xfrm>
            <a:off x="2119313" y="2518113"/>
            <a:ext cx="8001000" cy="2425700"/>
          </a:xfrm>
          <a:prstGeom prst="rect">
            <a:avLst/>
          </a:prstGeom>
          <a:solidFill>
            <a:srgbClr val="FFFF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628741" name="Line 5"/>
          <p:cNvSpPr>
            <a:spLocks noChangeShapeType="1"/>
          </p:cNvSpPr>
          <p:nvPr/>
        </p:nvSpPr>
        <p:spPr bwMode="auto">
          <a:xfrm>
            <a:off x="2967038" y="3094039"/>
            <a:ext cx="6792912" cy="3175"/>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8742" name="Text Box 6"/>
          <p:cNvSpPr txBox="1">
            <a:spLocks noChangeArrowheads="1"/>
          </p:cNvSpPr>
          <p:nvPr/>
        </p:nvSpPr>
        <p:spPr bwMode="auto">
          <a:xfrm>
            <a:off x="2535239" y="2806700"/>
            <a:ext cx="5159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hangingPunct="0"/>
            <a:r>
              <a:rPr lang="en-US" altLang="zh-CN">
                <a:latin typeface="Arial" panose="020B0604020202020204" pitchFamily="34" charset="0"/>
                <a:ea typeface="宋体" panose="02010600030101010101" pitchFamily="2" charset="-122"/>
                <a:cs typeface="Times New Roman" panose="02020603050405020304" pitchFamily="18" charset="0"/>
              </a:rPr>
              <a:t>P</a:t>
            </a:r>
            <a:r>
              <a:rPr lang="en-US" altLang="zh-CN" baseline="-25000">
                <a:latin typeface="Arial" panose="020B0604020202020204" pitchFamily="34" charset="0"/>
                <a:ea typeface="宋体" panose="02010600030101010101" pitchFamily="2" charset="-122"/>
                <a:cs typeface="Times New Roman" panose="02020603050405020304" pitchFamily="18" charset="0"/>
              </a:rPr>
              <a:t>1</a:t>
            </a:r>
          </a:p>
        </p:txBody>
      </p:sp>
      <p:sp>
        <p:nvSpPr>
          <p:cNvPr id="628743" name="Text Box 7"/>
          <p:cNvSpPr txBox="1">
            <a:spLocks noChangeArrowheads="1"/>
          </p:cNvSpPr>
          <p:nvPr/>
        </p:nvSpPr>
        <p:spPr bwMode="auto">
          <a:xfrm>
            <a:off x="2992439" y="2682875"/>
            <a:ext cx="5921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hangingPunct="0"/>
            <a:r>
              <a:rPr lang="en-US" altLang="zh-CN" sz="1600" b="1">
                <a:latin typeface="Arial" panose="020B0604020202020204" pitchFamily="34" charset="0"/>
                <a:ea typeface="宋体" panose="02010600030101010101" pitchFamily="2" charset="-122"/>
                <a:cs typeface="Times New Roman" panose="02020603050405020304" pitchFamily="18" charset="0"/>
              </a:rPr>
              <a:t>w(x)</a:t>
            </a:r>
          </a:p>
        </p:txBody>
      </p:sp>
      <p:sp>
        <p:nvSpPr>
          <p:cNvPr id="628744" name="Oval 8"/>
          <p:cNvSpPr>
            <a:spLocks noChangeArrowheads="1"/>
          </p:cNvSpPr>
          <p:nvPr/>
        </p:nvSpPr>
        <p:spPr bwMode="auto">
          <a:xfrm>
            <a:off x="3165476" y="3044826"/>
            <a:ext cx="74613" cy="7461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8745" name="Line 9"/>
          <p:cNvSpPr>
            <a:spLocks noChangeShapeType="1"/>
          </p:cNvSpPr>
          <p:nvPr/>
        </p:nvSpPr>
        <p:spPr bwMode="auto">
          <a:xfrm flipV="1">
            <a:off x="2967039" y="3513138"/>
            <a:ext cx="6751637" cy="635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8746" name="Text Box 10"/>
          <p:cNvSpPr txBox="1">
            <a:spLocks noChangeArrowheads="1"/>
          </p:cNvSpPr>
          <p:nvPr/>
        </p:nvSpPr>
        <p:spPr bwMode="auto">
          <a:xfrm>
            <a:off x="2535239" y="3232150"/>
            <a:ext cx="5159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hangingPunct="0"/>
            <a:r>
              <a:rPr lang="en-US" altLang="zh-CN">
                <a:latin typeface="Arial" panose="020B0604020202020204" pitchFamily="34" charset="0"/>
                <a:ea typeface="宋体" panose="02010600030101010101" pitchFamily="2" charset="-122"/>
                <a:cs typeface="Times New Roman" panose="02020603050405020304" pitchFamily="18" charset="0"/>
              </a:rPr>
              <a:t>P</a:t>
            </a:r>
            <a:r>
              <a:rPr lang="en-US" altLang="zh-CN" baseline="-25000">
                <a:latin typeface="Arial" panose="020B0604020202020204" pitchFamily="34" charset="0"/>
                <a:ea typeface="宋体" panose="02010600030101010101" pitchFamily="2" charset="-122"/>
                <a:cs typeface="Times New Roman" panose="02020603050405020304" pitchFamily="18" charset="0"/>
              </a:rPr>
              <a:t>2</a:t>
            </a:r>
          </a:p>
        </p:txBody>
      </p:sp>
      <p:sp>
        <p:nvSpPr>
          <p:cNvPr id="628747" name="Line 11"/>
          <p:cNvSpPr>
            <a:spLocks noChangeShapeType="1"/>
          </p:cNvSpPr>
          <p:nvPr/>
        </p:nvSpPr>
        <p:spPr bwMode="auto">
          <a:xfrm>
            <a:off x="2967038" y="3932238"/>
            <a:ext cx="6805612" cy="11112"/>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8748" name="Text Box 12"/>
          <p:cNvSpPr txBox="1">
            <a:spLocks noChangeArrowheads="1"/>
          </p:cNvSpPr>
          <p:nvPr/>
        </p:nvSpPr>
        <p:spPr bwMode="auto">
          <a:xfrm>
            <a:off x="2535239" y="3644900"/>
            <a:ext cx="5159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hangingPunct="0"/>
            <a:r>
              <a:rPr lang="en-US" altLang="zh-CN">
                <a:latin typeface="Arial" panose="020B0604020202020204" pitchFamily="34" charset="0"/>
                <a:ea typeface="宋体" panose="02010600030101010101" pitchFamily="2" charset="-122"/>
                <a:cs typeface="Times New Roman" panose="02020603050405020304" pitchFamily="18" charset="0"/>
              </a:rPr>
              <a:t>P</a:t>
            </a:r>
            <a:r>
              <a:rPr lang="en-US" altLang="zh-CN" baseline="-25000">
                <a:latin typeface="Arial" panose="020B0604020202020204" pitchFamily="34" charset="0"/>
                <a:ea typeface="宋体" panose="02010600030101010101" pitchFamily="2" charset="-122"/>
                <a:cs typeface="Times New Roman" panose="02020603050405020304" pitchFamily="18" charset="0"/>
              </a:rPr>
              <a:t>3</a:t>
            </a:r>
          </a:p>
        </p:txBody>
      </p:sp>
      <p:sp>
        <p:nvSpPr>
          <p:cNvPr id="628749" name="Line 13"/>
          <p:cNvSpPr>
            <a:spLocks noChangeShapeType="1"/>
          </p:cNvSpPr>
          <p:nvPr/>
        </p:nvSpPr>
        <p:spPr bwMode="auto">
          <a:xfrm>
            <a:off x="2992439" y="4311651"/>
            <a:ext cx="6770687" cy="3175"/>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8750" name="Text Box 14"/>
          <p:cNvSpPr txBox="1">
            <a:spLocks noChangeArrowheads="1"/>
          </p:cNvSpPr>
          <p:nvPr/>
        </p:nvSpPr>
        <p:spPr bwMode="auto">
          <a:xfrm>
            <a:off x="2547939" y="4043363"/>
            <a:ext cx="5159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hangingPunct="0"/>
            <a:r>
              <a:rPr lang="en-US" altLang="zh-CN">
                <a:latin typeface="Arial" panose="020B0604020202020204" pitchFamily="34" charset="0"/>
                <a:ea typeface="宋体" panose="02010600030101010101" pitchFamily="2" charset="-122"/>
                <a:cs typeface="Times New Roman" panose="02020603050405020304" pitchFamily="18" charset="0"/>
              </a:rPr>
              <a:t>P</a:t>
            </a:r>
            <a:r>
              <a:rPr lang="en-US" altLang="zh-CN" baseline="-25000">
                <a:latin typeface="Arial" panose="020B0604020202020204" pitchFamily="34" charset="0"/>
                <a:ea typeface="宋体" panose="02010600030101010101" pitchFamily="2" charset="-122"/>
                <a:cs typeface="Times New Roman" panose="02020603050405020304" pitchFamily="18" charset="0"/>
              </a:rPr>
              <a:t>4</a:t>
            </a:r>
          </a:p>
        </p:txBody>
      </p:sp>
      <p:sp>
        <p:nvSpPr>
          <p:cNvPr id="628751" name="Text Box 15"/>
          <p:cNvSpPr txBox="1">
            <a:spLocks noChangeArrowheads="1"/>
          </p:cNvSpPr>
          <p:nvPr/>
        </p:nvSpPr>
        <p:spPr bwMode="auto">
          <a:xfrm>
            <a:off x="3511550" y="2686050"/>
            <a:ext cx="8397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r>
              <a:rPr lang="en-US" altLang="zh-CN" sz="1600" b="1">
                <a:solidFill>
                  <a:srgbClr val="FF0033"/>
                </a:solidFill>
                <a:latin typeface="Arial" panose="020B0604020202020204" pitchFamily="34" charset="0"/>
                <a:ea typeface="宋体" panose="02010600030101010101" pitchFamily="2" charset="-122"/>
                <a:cs typeface="Times New Roman" panose="02020603050405020304" pitchFamily="18" charset="0"/>
              </a:rPr>
              <a:t>rel(L)</a:t>
            </a:r>
          </a:p>
        </p:txBody>
      </p:sp>
      <p:sp>
        <p:nvSpPr>
          <p:cNvPr id="628752" name="Oval 16"/>
          <p:cNvSpPr>
            <a:spLocks noChangeArrowheads="1"/>
          </p:cNvSpPr>
          <p:nvPr/>
        </p:nvSpPr>
        <p:spPr bwMode="auto">
          <a:xfrm>
            <a:off x="3757613" y="3057526"/>
            <a:ext cx="74612" cy="7461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8753" name="Line 17"/>
          <p:cNvSpPr>
            <a:spLocks noChangeShapeType="1"/>
          </p:cNvSpPr>
          <p:nvPr/>
        </p:nvSpPr>
        <p:spPr bwMode="auto">
          <a:xfrm>
            <a:off x="3787776" y="3057525"/>
            <a:ext cx="244475"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8754" name="Text Box 18"/>
          <p:cNvSpPr txBox="1">
            <a:spLocks noChangeArrowheads="1"/>
          </p:cNvSpPr>
          <p:nvPr/>
        </p:nvSpPr>
        <p:spPr bwMode="auto">
          <a:xfrm>
            <a:off x="3962400" y="3124200"/>
            <a:ext cx="8397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r>
              <a:rPr lang="en-US" altLang="zh-CN" sz="1600" b="1">
                <a:solidFill>
                  <a:srgbClr val="FF0033"/>
                </a:solidFill>
                <a:latin typeface="Arial" panose="020B0604020202020204" pitchFamily="34" charset="0"/>
                <a:ea typeface="宋体" panose="02010600030101010101" pitchFamily="2" charset="-122"/>
                <a:cs typeface="Times New Roman" panose="02020603050405020304" pitchFamily="18" charset="0"/>
              </a:rPr>
              <a:t>acq(L)</a:t>
            </a:r>
          </a:p>
        </p:txBody>
      </p:sp>
      <p:sp>
        <p:nvSpPr>
          <p:cNvPr id="628755" name="Oval 19"/>
          <p:cNvSpPr>
            <a:spLocks noChangeArrowheads="1"/>
          </p:cNvSpPr>
          <p:nvPr/>
        </p:nvSpPr>
        <p:spPr bwMode="auto">
          <a:xfrm>
            <a:off x="4208463" y="3470276"/>
            <a:ext cx="74612" cy="7461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8756" name="Text Box 20"/>
          <p:cNvSpPr txBox="1">
            <a:spLocks noChangeArrowheads="1"/>
          </p:cNvSpPr>
          <p:nvPr/>
        </p:nvSpPr>
        <p:spPr bwMode="auto">
          <a:xfrm>
            <a:off x="4703763" y="3106738"/>
            <a:ext cx="615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hangingPunct="0"/>
            <a:r>
              <a:rPr lang="en-US" altLang="zh-CN">
                <a:latin typeface="Arial" panose="020B0604020202020204" pitchFamily="34" charset="0"/>
                <a:ea typeface="宋体" panose="02010600030101010101" pitchFamily="2" charset="-122"/>
                <a:cs typeface="Times New Roman" panose="02020603050405020304" pitchFamily="18" charset="0"/>
              </a:rPr>
              <a:t>w(x)</a:t>
            </a:r>
          </a:p>
        </p:txBody>
      </p:sp>
      <p:sp>
        <p:nvSpPr>
          <p:cNvPr id="628757" name="Oval 21"/>
          <p:cNvSpPr>
            <a:spLocks noChangeArrowheads="1"/>
          </p:cNvSpPr>
          <p:nvPr/>
        </p:nvSpPr>
        <p:spPr bwMode="auto">
          <a:xfrm>
            <a:off x="4973638" y="3468688"/>
            <a:ext cx="74612" cy="7461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8758" name="Text Box 22"/>
          <p:cNvSpPr txBox="1">
            <a:spLocks noChangeArrowheads="1"/>
          </p:cNvSpPr>
          <p:nvPr/>
        </p:nvSpPr>
        <p:spPr bwMode="auto">
          <a:xfrm>
            <a:off x="5146675" y="3124200"/>
            <a:ext cx="8397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r>
              <a:rPr lang="en-US" altLang="zh-CN" sz="1600" b="1">
                <a:solidFill>
                  <a:srgbClr val="FF0033"/>
                </a:solidFill>
                <a:latin typeface="Arial" panose="020B0604020202020204" pitchFamily="34" charset="0"/>
                <a:ea typeface="宋体" panose="02010600030101010101" pitchFamily="2" charset="-122"/>
                <a:cs typeface="Times New Roman" panose="02020603050405020304" pitchFamily="18" charset="0"/>
              </a:rPr>
              <a:t>rel(L)</a:t>
            </a:r>
          </a:p>
        </p:txBody>
      </p:sp>
      <p:sp>
        <p:nvSpPr>
          <p:cNvPr id="628759" name="Oval 23"/>
          <p:cNvSpPr>
            <a:spLocks noChangeArrowheads="1"/>
          </p:cNvSpPr>
          <p:nvPr/>
        </p:nvSpPr>
        <p:spPr bwMode="auto">
          <a:xfrm>
            <a:off x="5803901" y="3457576"/>
            <a:ext cx="74613" cy="7461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8760" name="Line 24"/>
          <p:cNvSpPr>
            <a:spLocks noChangeShapeType="1"/>
          </p:cNvSpPr>
          <p:nvPr/>
        </p:nvSpPr>
        <p:spPr bwMode="auto">
          <a:xfrm>
            <a:off x="5837239" y="3481388"/>
            <a:ext cx="193675"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8761" name="Text Box 25"/>
          <p:cNvSpPr txBox="1">
            <a:spLocks noChangeArrowheads="1"/>
          </p:cNvSpPr>
          <p:nvPr/>
        </p:nvSpPr>
        <p:spPr bwMode="auto">
          <a:xfrm>
            <a:off x="6113464" y="3536950"/>
            <a:ext cx="839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r>
              <a:rPr lang="en-US" altLang="zh-CN" sz="1600" b="1">
                <a:solidFill>
                  <a:srgbClr val="FF0033"/>
                </a:solidFill>
                <a:latin typeface="Arial" panose="020B0604020202020204" pitchFamily="34" charset="0"/>
                <a:ea typeface="宋体" panose="02010600030101010101" pitchFamily="2" charset="-122"/>
                <a:cs typeface="Times New Roman" panose="02020603050405020304" pitchFamily="18" charset="0"/>
              </a:rPr>
              <a:t>acq(L)</a:t>
            </a:r>
          </a:p>
        </p:txBody>
      </p:sp>
      <p:sp>
        <p:nvSpPr>
          <p:cNvPr id="628762" name="Oval 26"/>
          <p:cNvSpPr>
            <a:spLocks noChangeArrowheads="1"/>
          </p:cNvSpPr>
          <p:nvPr/>
        </p:nvSpPr>
        <p:spPr bwMode="auto">
          <a:xfrm>
            <a:off x="6359526" y="3883026"/>
            <a:ext cx="74613" cy="7461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8763" name="Text Box 27"/>
          <p:cNvSpPr txBox="1">
            <a:spLocks noChangeArrowheads="1"/>
          </p:cNvSpPr>
          <p:nvPr/>
        </p:nvSpPr>
        <p:spPr bwMode="auto">
          <a:xfrm>
            <a:off x="6854825" y="3519488"/>
            <a:ext cx="615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hangingPunct="0"/>
            <a:r>
              <a:rPr lang="en-US" altLang="zh-CN">
                <a:latin typeface="Arial" panose="020B0604020202020204" pitchFamily="34" charset="0"/>
                <a:ea typeface="宋体" panose="02010600030101010101" pitchFamily="2" charset="-122"/>
                <a:cs typeface="Times New Roman" panose="02020603050405020304" pitchFamily="18" charset="0"/>
              </a:rPr>
              <a:t>w(x)</a:t>
            </a:r>
          </a:p>
        </p:txBody>
      </p:sp>
      <p:sp>
        <p:nvSpPr>
          <p:cNvPr id="628764" name="Oval 28"/>
          <p:cNvSpPr>
            <a:spLocks noChangeArrowheads="1"/>
          </p:cNvSpPr>
          <p:nvPr/>
        </p:nvSpPr>
        <p:spPr bwMode="auto">
          <a:xfrm>
            <a:off x="7115176" y="3900488"/>
            <a:ext cx="74613" cy="7461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8765" name="Text Box 29"/>
          <p:cNvSpPr txBox="1">
            <a:spLocks noChangeArrowheads="1"/>
          </p:cNvSpPr>
          <p:nvPr/>
        </p:nvSpPr>
        <p:spPr bwMode="auto">
          <a:xfrm>
            <a:off x="7288214" y="3556000"/>
            <a:ext cx="839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r>
              <a:rPr lang="en-US" altLang="zh-CN" sz="1600" b="1">
                <a:solidFill>
                  <a:srgbClr val="FF0033"/>
                </a:solidFill>
                <a:latin typeface="Arial" panose="020B0604020202020204" pitchFamily="34" charset="0"/>
                <a:ea typeface="宋体" panose="02010600030101010101" pitchFamily="2" charset="-122"/>
                <a:cs typeface="Times New Roman" panose="02020603050405020304" pitchFamily="18" charset="0"/>
              </a:rPr>
              <a:t>rel(L)</a:t>
            </a:r>
          </a:p>
        </p:txBody>
      </p:sp>
      <p:sp>
        <p:nvSpPr>
          <p:cNvPr id="628766" name="Oval 30"/>
          <p:cNvSpPr>
            <a:spLocks noChangeArrowheads="1"/>
          </p:cNvSpPr>
          <p:nvPr/>
        </p:nvSpPr>
        <p:spPr bwMode="auto">
          <a:xfrm>
            <a:off x="7945438" y="3908426"/>
            <a:ext cx="74612" cy="7461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8767" name="Line 31"/>
          <p:cNvSpPr>
            <a:spLocks noChangeShapeType="1"/>
          </p:cNvSpPr>
          <p:nvPr/>
        </p:nvSpPr>
        <p:spPr bwMode="auto">
          <a:xfrm>
            <a:off x="7991476" y="3933826"/>
            <a:ext cx="180975"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8768" name="Text Box 32"/>
          <p:cNvSpPr txBox="1">
            <a:spLocks noChangeArrowheads="1"/>
          </p:cNvSpPr>
          <p:nvPr/>
        </p:nvSpPr>
        <p:spPr bwMode="auto">
          <a:xfrm>
            <a:off x="8864600" y="3917951"/>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hangingPunct="0"/>
            <a:r>
              <a:rPr lang="en-US" altLang="zh-CN">
                <a:latin typeface="Arial" panose="020B0604020202020204" pitchFamily="34" charset="0"/>
                <a:ea typeface="宋体" panose="02010600030101010101" pitchFamily="2" charset="-122"/>
                <a:cs typeface="Times New Roman" panose="02020603050405020304" pitchFamily="18" charset="0"/>
              </a:rPr>
              <a:t>r(x)</a:t>
            </a:r>
          </a:p>
        </p:txBody>
      </p:sp>
      <p:sp>
        <p:nvSpPr>
          <p:cNvPr id="628769" name="Oval 33"/>
          <p:cNvSpPr>
            <a:spLocks noChangeArrowheads="1"/>
          </p:cNvSpPr>
          <p:nvPr/>
        </p:nvSpPr>
        <p:spPr bwMode="auto">
          <a:xfrm>
            <a:off x="9134476" y="4279901"/>
            <a:ext cx="74613" cy="7461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8770" name="Text Box 34"/>
          <p:cNvSpPr txBox="1">
            <a:spLocks noChangeArrowheads="1"/>
          </p:cNvSpPr>
          <p:nvPr/>
        </p:nvSpPr>
        <p:spPr bwMode="auto">
          <a:xfrm>
            <a:off x="8174039" y="3952875"/>
            <a:ext cx="839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r>
              <a:rPr lang="en-US" altLang="zh-CN" sz="1600" b="1">
                <a:solidFill>
                  <a:srgbClr val="FF0033"/>
                </a:solidFill>
                <a:latin typeface="Arial" panose="020B0604020202020204" pitchFamily="34" charset="0"/>
                <a:ea typeface="宋体" panose="02010600030101010101" pitchFamily="2" charset="-122"/>
                <a:cs typeface="Times New Roman" panose="02020603050405020304" pitchFamily="18" charset="0"/>
              </a:rPr>
              <a:t>acq(L)</a:t>
            </a:r>
          </a:p>
        </p:txBody>
      </p:sp>
      <p:sp>
        <p:nvSpPr>
          <p:cNvPr id="628771" name="Oval 35"/>
          <p:cNvSpPr>
            <a:spLocks noChangeArrowheads="1"/>
          </p:cNvSpPr>
          <p:nvPr/>
        </p:nvSpPr>
        <p:spPr bwMode="auto">
          <a:xfrm>
            <a:off x="8458201" y="4281488"/>
            <a:ext cx="74613" cy="7461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标题 3">
            <a:extLst>
              <a:ext uri="{FF2B5EF4-FFF2-40B4-BE49-F238E27FC236}">
                <a16:creationId xmlns:a16="http://schemas.microsoft.com/office/drawing/2014/main" id="{CC58FBD1-A548-BD42-A7BD-568FB63C2184}"/>
              </a:ext>
            </a:extLst>
          </p:cNvPr>
          <p:cNvSpPr>
            <a:spLocks noGrp="1"/>
          </p:cNvSpPr>
          <p:nvPr>
            <p:ph type="title"/>
          </p:nvPr>
        </p:nvSpPr>
        <p:spPr/>
        <p:txBody>
          <a:bodyPr/>
          <a:lstStyle/>
          <a:p>
            <a:r>
              <a:rPr lang="zh-CN" altLang="en-US" sz="4800" dirty="0">
                <a:solidFill>
                  <a:srgbClr val="2826F5"/>
                </a:solidFill>
              </a:rPr>
              <a:t>减少消息数量</a:t>
            </a:r>
            <a:endParaRPr kumimoji="1" lang="zh-CN" altLang="en-US" sz="4800" dirty="0">
              <a:solidFill>
                <a:srgbClr val="2826F5"/>
              </a:solidFill>
            </a:endParaRPr>
          </a:p>
        </p:txBody>
      </p:sp>
    </p:spTree>
    <p:extLst>
      <p:ext uri="{BB962C8B-B14F-4D97-AF65-F5344CB8AC3E}">
        <p14:creationId xmlns:p14="http://schemas.microsoft.com/office/powerpoint/2010/main" val="3727455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noChangeArrowheads="1"/>
          </p:cNvSpPr>
          <p:nvPr>
            <p:ph type="title"/>
          </p:nvPr>
        </p:nvSpPr>
        <p:spPr/>
        <p:txBody>
          <a:bodyPr>
            <a:normAutofit/>
          </a:bodyPr>
          <a:lstStyle/>
          <a:p>
            <a:r>
              <a:rPr lang="en-US" altLang="zh-CN" sz="4800" b="1" dirty="0">
                <a:solidFill>
                  <a:srgbClr val="2826F5"/>
                </a:solidFill>
                <a:ea typeface="宋体" panose="02010600030101010101" pitchFamily="2" charset="-122"/>
              </a:rPr>
              <a:t> Lazy Release Consistency</a:t>
            </a:r>
            <a:r>
              <a:rPr lang="zh-CN" altLang="en-US" sz="4800" b="1" dirty="0">
                <a:solidFill>
                  <a:srgbClr val="2826F5"/>
                </a:solidFill>
                <a:ea typeface="宋体" panose="02010600030101010101" pitchFamily="2" charset="-122"/>
              </a:rPr>
              <a:t>（</a:t>
            </a:r>
            <a:r>
              <a:rPr lang="en-US" altLang="zh-CN" sz="4800" b="1" dirty="0" err="1">
                <a:solidFill>
                  <a:srgbClr val="2826F5"/>
                </a:solidFill>
                <a:ea typeface="宋体" panose="02010600030101010101" pitchFamily="2" charset="-122"/>
              </a:rPr>
              <a:t>Treadmarks</a:t>
            </a:r>
            <a:r>
              <a:rPr lang="zh-CN" altLang="en-US" sz="4800" b="1" dirty="0">
                <a:solidFill>
                  <a:srgbClr val="2826F5"/>
                </a:solidFill>
                <a:ea typeface="宋体" panose="02010600030101010101" pitchFamily="2" charset="-122"/>
              </a:rPr>
              <a:t>）</a:t>
            </a:r>
            <a:endParaRPr lang="en-US" altLang="zh-CN" b="1" dirty="0">
              <a:solidFill>
                <a:srgbClr val="2826F5"/>
              </a:solidFill>
              <a:ea typeface="宋体" panose="02010600030101010101" pitchFamily="2" charset="-122"/>
            </a:endParaRPr>
          </a:p>
        </p:txBody>
      </p:sp>
      <p:sp>
        <p:nvSpPr>
          <p:cNvPr id="2" name="内容占位符 1">
            <a:extLst>
              <a:ext uri="{FF2B5EF4-FFF2-40B4-BE49-F238E27FC236}">
                <a16:creationId xmlns:a16="http://schemas.microsoft.com/office/drawing/2014/main" id="{6CDD86D3-0F71-454A-9B6E-9482F5BF3837}"/>
              </a:ext>
            </a:extLst>
          </p:cNvPr>
          <p:cNvSpPr>
            <a:spLocks noGrp="1"/>
          </p:cNvSpPr>
          <p:nvPr>
            <p:ph idx="1"/>
          </p:nvPr>
        </p:nvSpPr>
        <p:spPr>
          <a:xfrm>
            <a:off x="116304" y="1289055"/>
            <a:ext cx="12039600" cy="2777620"/>
          </a:xfrm>
        </p:spPr>
        <p:txBody>
          <a:bodyPr/>
          <a:lstStyle/>
          <a:p>
            <a:pPr>
              <a:lnSpc>
                <a:spcPct val="90000"/>
              </a:lnSpc>
              <a:buFontTx/>
              <a:buChar char="•"/>
            </a:pPr>
            <a:r>
              <a:rPr kumimoji="0" lang="zh-CN" altLang="en-US" dirty="0">
                <a:ea typeface="SimHei" panose="02010609060101010101" pitchFamily="49" charset="-122"/>
                <a:cs typeface="Times New Roman" panose="02020603050405020304" pitchFamily="18" charset="0"/>
              </a:rPr>
              <a:t>基本思想：推迟发送更改消息，直到远程处理器确实需要该消息</a:t>
            </a:r>
            <a:endParaRPr kumimoji="0" lang="en-US" altLang="zh-CN" dirty="0">
              <a:ea typeface="SimHei" panose="02010609060101010101" pitchFamily="49" charset="-122"/>
              <a:cs typeface="Times New Roman" panose="02020603050405020304" pitchFamily="18" charset="0"/>
            </a:endParaRPr>
          </a:p>
          <a:p>
            <a:pPr>
              <a:lnSpc>
                <a:spcPct val="90000"/>
              </a:lnSpc>
              <a:buFontTx/>
              <a:buChar char="•"/>
            </a:pPr>
            <a:r>
              <a:rPr kumimoji="0" lang="zh-CN" altLang="en-US" dirty="0">
                <a:ea typeface="SimHei" panose="02010609060101010101" pitchFamily="49" charset="-122"/>
                <a:cs typeface="Times New Roman" panose="02020603050405020304" pitchFamily="18" charset="0"/>
              </a:rPr>
              <a:t>因此，不需要接受无关的更新，例如，此更新有可能被新的</a:t>
            </a:r>
            <a:r>
              <a:rPr kumimoji="0" lang="en-US" altLang="zh-CN" dirty="0">
                <a:ea typeface="SimHei" panose="02010609060101010101" pitchFamily="49" charset="-122"/>
                <a:cs typeface="Times New Roman" panose="02020603050405020304" pitchFamily="18" charset="0"/>
              </a:rPr>
              <a:t>update</a:t>
            </a:r>
            <a:r>
              <a:rPr kumimoji="0" lang="zh-CN" altLang="en-US" dirty="0">
                <a:ea typeface="SimHei" panose="02010609060101010101" pitchFamily="49" charset="-122"/>
                <a:cs typeface="Times New Roman" panose="02020603050405020304" pitchFamily="18" charset="0"/>
              </a:rPr>
              <a:t>操作改变了。只需要接受最新的更新</a:t>
            </a:r>
            <a:endParaRPr kumimoji="0" lang="en-US" altLang="zh-CN" dirty="0">
              <a:ea typeface="SimHei" panose="02010609060101010101" pitchFamily="49" charset="-122"/>
              <a:cs typeface="Times New Roman" panose="02020603050405020304" pitchFamily="18" charset="0"/>
            </a:endParaRPr>
          </a:p>
          <a:p>
            <a:pPr>
              <a:lnSpc>
                <a:spcPct val="90000"/>
              </a:lnSpc>
              <a:buFontTx/>
              <a:buChar char="•"/>
            </a:pPr>
            <a:r>
              <a:rPr kumimoji="0" lang="zh-CN" altLang="en-US" dirty="0">
                <a:ea typeface="SimHei" panose="02010609060101010101" pitchFamily="49" charset="-122"/>
                <a:cs typeface="Times New Roman" panose="02020603050405020304" pitchFamily="18" charset="0"/>
              </a:rPr>
              <a:t>增强了</a:t>
            </a:r>
            <a:r>
              <a:rPr lang="en-US" altLang="zh-CN" dirty="0">
                <a:ea typeface="SimHei" panose="02010609060101010101" pitchFamily="49" charset="-122"/>
              </a:rPr>
              <a:t>acquire</a:t>
            </a:r>
            <a:r>
              <a:rPr lang="zh-CN" altLang="en-US" dirty="0">
                <a:ea typeface="SimHei" panose="02010609060101010101" pitchFamily="49" charset="-122"/>
              </a:rPr>
              <a:t>时刻的一致性</a:t>
            </a:r>
            <a:endParaRPr lang="en-US" altLang="zh-CN" dirty="0">
              <a:ea typeface="SimHei" panose="02010609060101010101" pitchFamily="49" charset="-122"/>
            </a:endParaRPr>
          </a:p>
          <a:p>
            <a:pPr>
              <a:lnSpc>
                <a:spcPct val="90000"/>
              </a:lnSpc>
              <a:buFontTx/>
              <a:buChar char="•"/>
            </a:pPr>
            <a:r>
              <a:rPr lang="zh-CN" altLang="en-US" dirty="0">
                <a:ea typeface="SimHei" panose="02010609060101010101" pitchFamily="49" charset="-122"/>
              </a:rPr>
              <a:t>缺点：较复杂</a:t>
            </a:r>
            <a:endParaRPr kumimoji="0" lang="en-US" altLang="zh-CN" dirty="0">
              <a:ea typeface="SimHei" panose="02010609060101010101" pitchFamily="49" charset="-122"/>
              <a:cs typeface="Times New Roman" panose="02020603050405020304" pitchFamily="18" charset="0"/>
            </a:endParaRPr>
          </a:p>
        </p:txBody>
      </p:sp>
      <p:sp>
        <p:nvSpPr>
          <p:cNvPr id="629766" name="Text Box 6"/>
          <p:cNvSpPr txBox="1">
            <a:spLocks noChangeArrowheads="1"/>
          </p:cNvSpPr>
          <p:nvPr/>
        </p:nvSpPr>
        <p:spPr bwMode="auto">
          <a:xfrm>
            <a:off x="1828800" y="5815017"/>
            <a:ext cx="878114"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600" b="1">
                <a:solidFill>
                  <a:schemeClr val="bg2"/>
                </a:solidFill>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3432612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prstGeom prst="rect">
            <a:avLst/>
          </a:prstGeom>
        </p:spPr>
        <p:txBody>
          <a:bodyPr vert="horz" lIns="90000" tIns="91425" rIns="91425" bIns="91425" rtlCol="0" anchor="ctr" anchorCtr="0">
            <a:noAutofit/>
          </a:bodyPr>
          <a:lstStyle/>
          <a:p>
            <a:pPr fontAlgn="ctr"/>
            <a:r>
              <a:rPr lang="en" sz="4800" b="1" dirty="0">
                <a:solidFill>
                  <a:srgbClr val="2826F5"/>
                </a:solidFill>
              </a:rPr>
              <a:t>Spark</a:t>
            </a:r>
          </a:p>
        </p:txBody>
      </p:sp>
      <p:sp>
        <p:nvSpPr>
          <p:cNvPr id="2" name="内容占位符 1"/>
          <p:cNvSpPr>
            <a:spLocks noGrp="1"/>
          </p:cNvSpPr>
          <p:nvPr>
            <p:ph idx="1"/>
          </p:nvPr>
        </p:nvSpPr>
        <p:spPr>
          <a:xfrm>
            <a:off x="212557" y="1166018"/>
            <a:ext cx="11867147" cy="4525963"/>
          </a:xfrm>
        </p:spPr>
        <p:txBody>
          <a:bodyPr>
            <a:normAutofit/>
          </a:bodyPr>
          <a:lstStyle/>
          <a:p>
            <a:pPr marL="457200"/>
            <a:r>
              <a:rPr lang="en-US" altLang="zh-CN" dirty="0"/>
              <a:t>Apache Spark</a:t>
            </a:r>
            <a:r>
              <a:rPr lang="zh-CN" altLang="en-US" dirty="0"/>
              <a:t>支持数据分析、机器学习、图、流数据等。它能读写多种类型的数据，允许用多种语言开发</a:t>
            </a:r>
            <a:endParaRPr lang="en" altLang="zh-CN" dirty="0"/>
          </a:p>
          <a:p>
            <a:pPr marL="457200"/>
            <a:r>
              <a:rPr lang="zh-CN" altLang="en-US" dirty="0"/>
              <a:t>实现了</a:t>
            </a:r>
            <a:r>
              <a:rPr lang="en" altLang="zh-CN" dirty="0"/>
              <a:t>Resilient Distributed Datasets (RDDs)</a:t>
            </a:r>
          </a:p>
          <a:p>
            <a:pPr marL="457200"/>
            <a:r>
              <a:rPr lang="zh-CN" altLang="en-US" dirty="0"/>
              <a:t>对</a:t>
            </a:r>
            <a:r>
              <a:rPr lang="en" altLang="zh-CN" dirty="0"/>
              <a:t>RDD</a:t>
            </a:r>
            <a:r>
              <a:rPr lang="zh-CN" altLang="en-US" dirty="0"/>
              <a:t>的操作</a:t>
            </a:r>
            <a:endParaRPr lang="en" altLang="zh-CN" dirty="0"/>
          </a:p>
          <a:p>
            <a:pPr marL="971550" lvl="1" indent="-285750"/>
            <a:r>
              <a:rPr lang="zh-CN" altLang="en-US" dirty="0"/>
              <a:t>变换：在原有数据集的基础上定义新的数据集</a:t>
            </a:r>
            <a:endParaRPr lang="en" altLang="zh-CN" dirty="0"/>
          </a:p>
          <a:p>
            <a:pPr marL="971550" lvl="1" indent="-285750"/>
            <a:r>
              <a:rPr lang="zh-CN" altLang="en-US" dirty="0"/>
              <a:t>启动任务，并交由集群执行</a:t>
            </a:r>
            <a:endParaRPr lang="en" altLang="zh-CN" dirty="0"/>
          </a:p>
          <a:p>
            <a:pPr marL="457200"/>
            <a:r>
              <a:rPr lang="zh-CN" altLang="en-US" dirty="0"/>
              <a:t>良好的界面</a:t>
            </a:r>
          </a:p>
        </p:txBody>
      </p:sp>
      <p:pic>
        <p:nvPicPr>
          <p:cNvPr id="9"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088" y="5302259"/>
            <a:ext cx="2324912" cy="1236655"/>
          </a:xfrm>
          <a:prstGeom prst="rect">
            <a:avLst/>
          </a:prstGeom>
        </p:spPr>
      </p:pic>
    </p:spTree>
    <p:extLst>
      <p:ext uri="{BB962C8B-B14F-4D97-AF65-F5344CB8AC3E}">
        <p14:creationId xmlns:p14="http://schemas.microsoft.com/office/powerpoint/2010/main" val="1803973201"/>
      </p:ext>
    </p:extLst>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rgbClr val="2826F5"/>
                </a:solidFill>
              </a:rPr>
              <a:t>Apache Spark</a:t>
            </a:r>
          </a:p>
        </p:txBody>
      </p:sp>
      <p:sp>
        <p:nvSpPr>
          <p:cNvPr id="4" name="Rectangle 3"/>
          <p:cNvSpPr/>
          <p:nvPr/>
        </p:nvSpPr>
        <p:spPr>
          <a:xfrm>
            <a:off x="3222369" y="3622369"/>
            <a:ext cx="5580450" cy="404119"/>
          </a:xfrm>
          <a:prstGeom prst="rect">
            <a:avLst/>
          </a:prstGeom>
          <a:solidFill>
            <a:schemeClr val="accent1">
              <a:lumMod val="75000"/>
            </a:schemeClr>
          </a:solidFill>
          <a:ln>
            <a:solidFill>
              <a:schemeClr val="tx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Spark Core</a:t>
            </a:r>
          </a:p>
        </p:txBody>
      </p:sp>
      <p:sp>
        <p:nvSpPr>
          <p:cNvPr id="5" name="Rectangle 4"/>
          <p:cNvSpPr/>
          <p:nvPr/>
        </p:nvSpPr>
        <p:spPr>
          <a:xfrm>
            <a:off x="5151292" y="2852618"/>
            <a:ext cx="1414356" cy="769751"/>
          </a:xfrm>
          <a:prstGeom prst="rect">
            <a:avLst/>
          </a:prstGeom>
          <a:solidFill>
            <a:schemeClr val="tx2">
              <a:lumMod val="20000"/>
              <a:lumOff val="80000"/>
            </a:schemeClr>
          </a:solidFill>
          <a:ln>
            <a:solidFill>
              <a:schemeClr val="tx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Spark Streaming</a:t>
            </a:r>
          </a:p>
        </p:txBody>
      </p:sp>
      <p:sp>
        <p:nvSpPr>
          <p:cNvPr id="6" name="Rectangle 5"/>
          <p:cNvSpPr/>
          <p:nvPr/>
        </p:nvSpPr>
        <p:spPr>
          <a:xfrm>
            <a:off x="6565648" y="2852618"/>
            <a:ext cx="1135333" cy="769751"/>
          </a:xfrm>
          <a:prstGeom prst="rect">
            <a:avLst/>
          </a:prstGeom>
          <a:solidFill>
            <a:schemeClr val="accent2">
              <a:lumMod val="40000"/>
              <a:lumOff val="60000"/>
            </a:schemeClr>
          </a:soli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MLlib</a:t>
            </a:r>
            <a:endParaRPr lang="en-US" dirty="0">
              <a:solidFill>
                <a:schemeClr val="tx1"/>
              </a:solidFill>
            </a:endParaRPr>
          </a:p>
        </p:txBody>
      </p:sp>
      <p:sp>
        <p:nvSpPr>
          <p:cNvPr id="8" name="Rectangle 7"/>
          <p:cNvSpPr/>
          <p:nvPr/>
        </p:nvSpPr>
        <p:spPr>
          <a:xfrm>
            <a:off x="7700981" y="2852618"/>
            <a:ext cx="1101838" cy="76975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GraphX</a:t>
            </a:r>
            <a:endParaRPr lang="en-US" dirty="0">
              <a:solidFill>
                <a:schemeClr val="tx1"/>
              </a:solidFill>
            </a:endParaRPr>
          </a:p>
        </p:txBody>
      </p:sp>
      <p:sp>
        <p:nvSpPr>
          <p:cNvPr id="9" name="Rectangle 8"/>
          <p:cNvSpPr/>
          <p:nvPr/>
        </p:nvSpPr>
        <p:spPr>
          <a:xfrm>
            <a:off x="6565647" y="2371523"/>
            <a:ext cx="2237172" cy="461851"/>
          </a:xfrm>
          <a:prstGeom prst="rect">
            <a:avLst/>
          </a:prstGeom>
          <a:solidFill>
            <a:srgbClr val="66FFCC"/>
          </a:solidFill>
          <a:ln>
            <a:solidFill>
              <a:srgbClr val="66FFCC"/>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ML Pipelines</a:t>
            </a:r>
          </a:p>
        </p:txBody>
      </p:sp>
      <p:sp>
        <p:nvSpPr>
          <p:cNvPr id="10" name="Rectangle 9"/>
          <p:cNvSpPr/>
          <p:nvPr/>
        </p:nvSpPr>
        <p:spPr>
          <a:xfrm>
            <a:off x="3222369" y="2852618"/>
            <a:ext cx="1928924" cy="769751"/>
          </a:xfrm>
          <a:prstGeom prst="rect">
            <a:avLst/>
          </a:prstGeom>
          <a:solidFill>
            <a:srgbClr val="CCCCCC"/>
          </a:solidFill>
          <a:ln>
            <a:solidFill>
              <a:srgbClr val="CCCCCC"/>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Spark SQL</a:t>
            </a:r>
          </a:p>
        </p:txBody>
      </p:sp>
      <p:sp>
        <p:nvSpPr>
          <p:cNvPr id="12" name="Rectangle 11"/>
          <p:cNvSpPr/>
          <p:nvPr/>
        </p:nvSpPr>
        <p:spPr>
          <a:xfrm>
            <a:off x="3222369" y="2381145"/>
            <a:ext cx="1919302" cy="442607"/>
          </a:xfrm>
          <a:prstGeom prst="rect">
            <a:avLst/>
          </a:prstGeom>
          <a:solidFill>
            <a:srgbClr val="66FFCC"/>
          </a:solidFill>
          <a:ln>
            <a:solidFill>
              <a:srgbClr val="66FFCC"/>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DataFrames</a:t>
            </a:r>
            <a:endParaRPr lang="en-US" dirty="0">
              <a:solidFill>
                <a:schemeClr val="tx1"/>
              </a:solidFill>
            </a:endParaRPr>
          </a:p>
        </p:txBody>
      </p:sp>
      <p:sp>
        <p:nvSpPr>
          <p:cNvPr id="14" name="TextBox 13"/>
          <p:cNvSpPr txBox="1"/>
          <p:nvPr/>
        </p:nvSpPr>
        <p:spPr>
          <a:xfrm>
            <a:off x="5151292" y="4188209"/>
            <a:ext cx="1933914" cy="369332"/>
          </a:xfrm>
          <a:prstGeom prst="rect">
            <a:avLst/>
          </a:prstGeom>
          <a:noFill/>
        </p:spPr>
        <p:txBody>
          <a:bodyPr wrap="square" rtlCol="0">
            <a:spAutoFit/>
          </a:bodyPr>
          <a:lstStyle/>
          <a:p>
            <a:r>
              <a:rPr lang="en-US" dirty="0"/>
              <a:t>Data Sources</a:t>
            </a:r>
          </a:p>
        </p:txBody>
      </p:sp>
      <p:sp>
        <p:nvSpPr>
          <p:cNvPr id="15" name="Rectangle 14"/>
          <p:cNvSpPr/>
          <p:nvPr/>
        </p:nvSpPr>
        <p:spPr>
          <a:xfrm>
            <a:off x="4275740" y="1495931"/>
            <a:ext cx="3252055" cy="49071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solidFill>
                  <a:schemeClr val="tx1"/>
                </a:solidFill>
              </a:rPr>
              <a:t>Scala</a:t>
            </a:r>
            <a:r>
              <a:rPr lang="en-US" dirty="0">
                <a:solidFill>
                  <a:schemeClr val="tx1"/>
                </a:solidFill>
              </a:rPr>
              <a:t>, Java, Python, R, SQL</a:t>
            </a:r>
          </a:p>
        </p:txBody>
      </p:sp>
      <p:cxnSp>
        <p:nvCxnSpPr>
          <p:cNvPr id="18" name="Straight Arrow Connector 17"/>
          <p:cNvCxnSpPr/>
          <p:nvPr/>
        </p:nvCxnSpPr>
        <p:spPr>
          <a:xfrm flipH="1">
            <a:off x="5245970" y="2051531"/>
            <a:ext cx="567666" cy="33909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9" name="Straight Arrow Connector 18"/>
          <p:cNvCxnSpPr/>
          <p:nvPr/>
        </p:nvCxnSpPr>
        <p:spPr>
          <a:xfrm>
            <a:off x="5823258" y="2051531"/>
            <a:ext cx="655801" cy="32946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4" name="Straight Arrow Connector 23"/>
          <p:cNvCxnSpPr/>
          <p:nvPr/>
        </p:nvCxnSpPr>
        <p:spPr>
          <a:xfrm>
            <a:off x="5813636" y="2042053"/>
            <a:ext cx="0" cy="46417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5" name="TextBox 24"/>
          <p:cNvSpPr txBox="1"/>
          <p:nvPr/>
        </p:nvSpPr>
        <p:spPr>
          <a:xfrm>
            <a:off x="1865212" y="4844349"/>
            <a:ext cx="8345588"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a:r>
              <a:rPr lang="en-US" sz="1600" dirty="0" err="1"/>
              <a:t>Hadoop</a:t>
            </a:r>
            <a:r>
              <a:rPr lang="en-US" sz="1600" dirty="0"/>
              <a:t> HDFS, </a:t>
            </a:r>
            <a:r>
              <a:rPr lang="en-US" sz="1600" dirty="0" err="1"/>
              <a:t>HBase</a:t>
            </a:r>
            <a:r>
              <a:rPr lang="en-US" sz="1600" dirty="0"/>
              <a:t>, Hive, Apache S3, Streaming,  JSON, MySQL, and HPC-style (</a:t>
            </a:r>
            <a:r>
              <a:rPr lang="en-US" sz="1600" dirty="0" err="1"/>
              <a:t>GlusterFS</a:t>
            </a:r>
            <a:r>
              <a:rPr lang="en-US" sz="1600" dirty="0"/>
              <a:t>, </a:t>
            </a:r>
            <a:r>
              <a:rPr lang="en-US" sz="1600" dirty="0" err="1"/>
              <a:t>Lustre</a:t>
            </a:r>
            <a:r>
              <a:rPr lang="en-US" sz="1600" dirty="0"/>
              <a:t>)</a:t>
            </a:r>
          </a:p>
        </p:txBody>
      </p:sp>
      <p:cxnSp>
        <p:nvCxnSpPr>
          <p:cNvPr id="27" name="Straight Arrow Connector 26"/>
          <p:cNvCxnSpPr/>
          <p:nvPr/>
        </p:nvCxnSpPr>
        <p:spPr>
          <a:xfrm flipH="1">
            <a:off x="4776055" y="4074596"/>
            <a:ext cx="340794" cy="892862"/>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28" name="Straight Arrow Connector 27"/>
          <p:cNvCxnSpPr/>
          <p:nvPr/>
        </p:nvCxnSpPr>
        <p:spPr>
          <a:xfrm>
            <a:off x="7566282" y="4074596"/>
            <a:ext cx="577287" cy="892862"/>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31" name="Straight Arrow Connector 30"/>
          <p:cNvCxnSpPr/>
          <p:nvPr/>
        </p:nvCxnSpPr>
        <p:spPr>
          <a:xfrm flipH="1">
            <a:off x="3419429" y="4076446"/>
            <a:ext cx="577288" cy="891012"/>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33" name="Straight Arrow Connector 32"/>
          <p:cNvCxnSpPr/>
          <p:nvPr/>
        </p:nvCxnSpPr>
        <p:spPr>
          <a:xfrm>
            <a:off x="6767702" y="4076446"/>
            <a:ext cx="317504" cy="891012"/>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a:stCxn id="12" idx="3"/>
            <a:endCxn id="9" idx="1"/>
          </p:cNvCxnSpPr>
          <p:nvPr/>
        </p:nvCxnSpPr>
        <p:spPr>
          <a:xfrm>
            <a:off x="5141671" y="2602448"/>
            <a:ext cx="1423976" cy="0"/>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580464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rgbClr val="2826F5"/>
                </a:solidFill>
              </a:rPr>
              <a:t>Spark</a:t>
            </a:r>
            <a:r>
              <a:rPr lang="zh-CN" altLang="en-US" sz="4800" b="1" dirty="0">
                <a:solidFill>
                  <a:srgbClr val="2826F5"/>
                </a:solidFill>
              </a:rPr>
              <a:t>内存管理</a:t>
            </a:r>
            <a:endParaRPr lang="en-US" sz="4800" b="1" dirty="0">
              <a:solidFill>
                <a:srgbClr val="2826F5"/>
              </a:solidFill>
            </a:endParaRPr>
          </a:p>
        </p:txBody>
      </p:sp>
      <p:sp>
        <p:nvSpPr>
          <p:cNvPr id="6" name="Content Placeholder 2"/>
          <p:cNvSpPr>
            <a:spLocks noGrp="1"/>
          </p:cNvSpPr>
          <p:nvPr>
            <p:ph idx="4294967295"/>
          </p:nvPr>
        </p:nvSpPr>
        <p:spPr>
          <a:xfrm>
            <a:off x="108285" y="2831432"/>
            <a:ext cx="4876799" cy="597568"/>
          </a:xfrm>
        </p:spPr>
        <p:txBody>
          <a:bodyPr>
            <a:normAutofit/>
          </a:bodyPr>
          <a:lstStyle/>
          <a:p>
            <a:pPr marL="0" indent="0">
              <a:buNone/>
            </a:pPr>
            <a:r>
              <a:rPr lang="en-US" dirty="0"/>
              <a:t>Spark</a:t>
            </a:r>
            <a:r>
              <a:rPr lang="zh-CN" altLang="en-US" dirty="0"/>
              <a:t>进程是一</a:t>
            </a:r>
            <a:r>
              <a:rPr lang="en-US" dirty="0"/>
              <a:t> JVM</a:t>
            </a:r>
            <a:r>
              <a:rPr lang="zh-CN" altLang="en-US" dirty="0"/>
              <a:t>进程</a:t>
            </a:r>
            <a:endParaRPr lang="en-US" b="1" dirty="0">
              <a:solidFill>
                <a:srgbClr val="800000"/>
              </a:solidFill>
            </a:endParaRPr>
          </a:p>
        </p:txBody>
      </p:sp>
      <p:pic>
        <p:nvPicPr>
          <p:cNvPr id="5" name="Picture 4"/>
          <p:cNvPicPr>
            <a:picLocks noChangeAspect="1"/>
          </p:cNvPicPr>
          <p:nvPr/>
        </p:nvPicPr>
        <p:blipFill>
          <a:blip r:embed="rId2"/>
          <a:stretch>
            <a:fillRect/>
          </a:stretch>
        </p:blipFill>
        <p:spPr>
          <a:xfrm>
            <a:off x="4876800" y="1219200"/>
            <a:ext cx="5257800" cy="5502276"/>
          </a:xfrm>
          <a:prstGeom prst="rect">
            <a:avLst/>
          </a:prstGeom>
        </p:spPr>
      </p:pic>
    </p:spTree>
    <p:extLst>
      <p:ext uri="{BB962C8B-B14F-4D97-AF65-F5344CB8AC3E}">
        <p14:creationId xmlns:p14="http://schemas.microsoft.com/office/powerpoint/2010/main" val="1010059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normAutofit/>
          </a:bodyPr>
          <a:lstStyle/>
          <a:p>
            <a:r>
              <a:rPr lang="en-US" altLang="zh-CN" sz="4800" b="1" dirty="0">
                <a:solidFill>
                  <a:srgbClr val="2826F5"/>
                </a:solidFill>
              </a:rPr>
              <a:t>Spark Resilient Distributed Datasets (RDDs)</a:t>
            </a:r>
          </a:p>
        </p:txBody>
      </p:sp>
      <p:sp>
        <p:nvSpPr>
          <p:cNvPr id="3" name="Content Placeholder 2"/>
          <p:cNvSpPr>
            <a:spLocks noGrp="1"/>
          </p:cNvSpPr>
          <p:nvPr>
            <p:ph idx="1"/>
          </p:nvPr>
        </p:nvSpPr>
        <p:spPr>
          <a:xfrm>
            <a:off x="188494" y="1115616"/>
            <a:ext cx="11590421" cy="5414210"/>
          </a:xfrm>
        </p:spPr>
        <p:txBody>
          <a:bodyPr>
            <a:normAutofit/>
          </a:bodyPr>
          <a:lstStyle/>
          <a:p>
            <a:pPr marL="0" indent="0" defTabSz="457200"/>
            <a:r>
              <a:rPr lang="zh-CN" altLang="en-US" dirty="0"/>
              <a:t>受限形式的</a:t>
            </a:r>
            <a:r>
              <a:rPr lang="en-US" altLang="zh-CN" dirty="0"/>
              <a:t>DSM</a:t>
            </a:r>
          </a:p>
          <a:p>
            <a:pPr marL="0" indent="0" defTabSz="457200"/>
            <a:r>
              <a:rPr lang="en-US" altLang="zh-CN" dirty="0"/>
              <a:t>RDD</a:t>
            </a:r>
            <a:r>
              <a:rPr lang="zh-CN" altLang="en-US" dirty="0"/>
              <a:t>只读</a:t>
            </a:r>
            <a:endParaRPr lang="en-US" altLang="zh-CN" dirty="0"/>
          </a:p>
          <a:p>
            <a:pPr marL="0" indent="0" defTabSz="457200"/>
            <a:r>
              <a:rPr lang="zh-CN" altLang="en-US" dirty="0"/>
              <a:t>对象或记录的集合作为一单元</a:t>
            </a:r>
            <a:endParaRPr lang="en-US" altLang="zh-CN" dirty="0"/>
          </a:p>
          <a:p>
            <a:pPr marL="0" indent="0" defTabSz="457200"/>
            <a:r>
              <a:rPr lang="zh-CN" altLang="en-US" dirty="0"/>
              <a:t>存在主存或外存</a:t>
            </a:r>
            <a:endParaRPr lang="en-US" altLang="zh-CN" dirty="0"/>
          </a:p>
          <a:p>
            <a:pPr marL="0" indent="0" defTabSz="457200"/>
            <a:r>
              <a:rPr lang="zh-CN" altLang="en-US" dirty="0"/>
              <a:t>对其执行并行操作</a:t>
            </a:r>
            <a:r>
              <a:rPr lang="en-US" altLang="zh-CN" dirty="0"/>
              <a:t>(map, filter, join, etc.)</a:t>
            </a:r>
          </a:p>
          <a:p>
            <a:pPr marL="0" indent="0" defTabSz="457200"/>
            <a:r>
              <a:rPr lang="zh-CN" altLang="en-US" dirty="0"/>
              <a:t>无复制的容错</a:t>
            </a:r>
            <a:endParaRPr lang="en-US" altLang="zh-CN" dirty="0"/>
          </a:p>
          <a:p>
            <a:pPr marL="0" indent="0" defTabSz="457200"/>
            <a:r>
              <a:rPr lang="zh-CN" altLang="en-US" dirty="0"/>
              <a:t>通过变换，从其它</a:t>
            </a:r>
            <a:r>
              <a:rPr lang="en-US" altLang="zh-CN" dirty="0"/>
              <a:t>RDD</a:t>
            </a:r>
            <a:r>
              <a:rPr lang="zh-CN" altLang="en-US" dirty="0"/>
              <a:t>产生新的</a:t>
            </a:r>
            <a:r>
              <a:rPr lang="en-US" altLang="zh-CN" dirty="0"/>
              <a:t>RDD</a:t>
            </a:r>
          </a:p>
          <a:p>
            <a:pPr marL="0" indent="0" defTabSz="457200"/>
            <a:r>
              <a:rPr lang="zh-CN" altLang="en-US"/>
              <a:t>可以</a:t>
            </a:r>
            <a:r>
              <a:rPr lang="zh-CN" altLang="en-US" dirty="0"/>
              <a:t>缓存用于后期计算</a:t>
            </a:r>
            <a:endParaRPr lang="en-US" altLang="zh-CN" dirty="0"/>
          </a:p>
          <a:p>
            <a:pPr marL="0" indent="0" defTabSz="457200"/>
            <a:r>
              <a:rPr lang="zh-CN" altLang="en-US" dirty="0"/>
              <a:t>用户控制持久化、划分</a:t>
            </a:r>
            <a:endParaRPr lang="en-US" altLang="zh-CN" dirty="0"/>
          </a:p>
        </p:txBody>
      </p:sp>
    </p:spTree>
    <p:extLst>
      <p:ext uri="{BB962C8B-B14F-4D97-AF65-F5344CB8AC3E}">
        <p14:creationId xmlns:p14="http://schemas.microsoft.com/office/powerpoint/2010/main" val="1019416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rgbClr val="2826F5"/>
                </a:solidFill>
              </a:rPr>
              <a:t>Transformations vs. Actions</a:t>
            </a:r>
          </a:p>
        </p:txBody>
      </p:sp>
      <p:pic>
        <p:nvPicPr>
          <p:cNvPr id="6" name="Picture 5"/>
          <p:cNvPicPr>
            <a:picLocks noChangeAspect="1"/>
          </p:cNvPicPr>
          <p:nvPr/>
        </p:nvPicPr>
        <p:blipFill>
          <a:blip r:embed="rId2"/>
          <a:stretch>
            <a:fillRect/>
          </a:stretch>
        </p:blipFill>
        <p:spPr>
          <a:xfrm>
            <a:off x="2770020" y="1143000"/>
            <a:ext cx="6614612" cy="5601083"/>
          </a:xfrm>
          <a:prstGeom prst="rect">
            <a:avLst/>
          </a:prstGeom>
          <a:solidFill>
            <a:schemeClr val="bg1"/>
          </a:solidFill>
        </p:spPr>
      </p:pic>
    </p:spTree>
    <p:extLst>
      <p:ext uri="{BB962C8B-B14F-4D97-AF65-F5344CB8AC3E}">
        <p14:creationId xmlns:p14="http://schemas.microsoft.com/office/powerpoint/2010/main" val="38995403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800" b="1" dirty="0">
                <a:solidFill>
                  <a:srgbClr val="2826F5"/>
                </a:solidFill>
              </a:rPr>
              <a:t>RDD vs. DSM</a:t>
            </a:r>
            <a:endParaRPr lang="zh-CN" altLang="en-US" sz="4800" b="1" dirty="0">
              <a:solidFill>
                <a:srgbClr val="2826F5"/>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2930882919"/>
              </p:ext>
            </p:extLst>
          </p:nvPr>
        </p:nvGraphicFramePr>
        <p:xfrm>
          <a:off x="120317" y="1183355"/>
          <a:ext cx="11983450" cy="4579768"/>
        </p:xfrm>
        <a:graphic>
          <a:graphicData uri="http://schemas.openxmlformats.org/drawingml/2006/table">
            <a:tbl>
              <a:tblPr firstRow="1" bandRow="1">
                <a:tableStyleId>{3B4B98B0-60AC-42C2-AFA5-B58CD77FA1E5}</a:tableStyleId>
              </a:tblPr>
              <a:tblGrid>
                <a:gridCol w="3555146">
                  <a:extLst>
                    <a:ext uri="{9D8B030D-6E8A-4147-A177-3AD203B41FA5}">
                      <a16:colId xmlns:a16="http://schemas.microsoft.com/office/drawing/2014/main" val="20000"/>
                    </a:ext>
                  </a:extLst>
                </a:gridCol>
                <a:gridCol w="3904410">
                  <a:extLst>
                    <a:ext uri="{9D8B030D-6E8A-4147-A177-3AD203B41FA5}">
                      <a16:colId xmlns:a16="http://schemas.microsoft.com/office/drawing/2014/main" val="20001"/>
                    </a:ext>
                  </a:extLst>
                </a:gridCol>
                <a:gridCol w="4523894">
                  <a:extLst>
                    <a:ext uri="{9D8B030D-6E8A-4147-A177-3AD203B41FA5}">
                      <a16:colId xmlns:a16="http://schemas.microsoft.com/office/drawing/2014/main" val="20002"/>
                    </a:ext>
                  </a:extLst>
                </a:gridCol>
              </a:tblGrid>
              <a:tr h="523843">
                <a:tc>
                  <a:txBody>
                    <a:bodyPr/>
                    <a:lstStyle/>
                    <a:p>
                      <a:r>
                        <a:rPr lang="en-US" sz="2800" dirty="0">
                          <a:latin typeface="+mn-lt"/>
                          <a:ea typeface="SimHei" panose="02010609060101010101" pitchFamily="49" charset="-122"/>
                        </a:rPr>
                        <a:t>Aspect</a:t>
                      </a:r>
                    </a:p>
                  </a:txBody>
                  <a:tcPr marL="68580" marR="68580" marT="34290" marB="34290"/>
                </a:tc>
                <a:tc>
                  <a:txBody>
                    <a:bodyPr/>
                    <a:lstStyle/>
                    <a:p>
                      <a:r>
                        <a:rPr lang="en-US" sz="2800" dirty="0">
                          <a:latin typeface="+mn-lt"/>
                          <a:ea typeface="SimHei" panose="02010609060101010101" pitchFamily="49" charset="-122"/>
                        </a:rPr>
                        <a:t>RDDs</a:t>
                      </a:r>
                    </a:p>
                  </a:txBody>
                  <a:tcPr marL="68580" marR="68580" marT="34290" marB="34290"/>
                </a:tc>
                <a:tc>
                  <a:txBody>
                    <a:bodyPr/>
                    <a:lstStyle/>
                    <a:p>
                      <a:r>
                        <a:rPr lang="en-US" sz="2800" dirty="0">
                          <a:latin typeface="+mn-lt"/>
                          <a:ea typeface="SimHei" panose="02010609060101010101" pitchFamily="49" charset="-122"/>
                        </a:rPr>
                        <a:t>D</a:t>
                      </a:r>
                      <a:r>
                        <a:rPr lang="en-US" altLang="zh-CN" sz="2800" dirty="0">
                          <a:latin typeface="+mn-lt"/>
                          <a:ea typeface="SimHei" panose="02010609060101010101" pitchFamily="49" charset="-122"/>
                        </a:rPr>
                        <a:t>SM</a:t>
                      </a:r>
                      <a:endParaRPr lang="en-US" sz="2800" dirty="0">
                        <a:latin typeface="+mn-lt"/>
                        <a:ea typeface="SimHei" panose="02010609060101010101" pitchFamily="49" charset="-122"/>
                      </a:endParaRPr>
                    </a:p>
                  </a:txBody>
                  <a:tcPr marL="68580" marR="68580" marT="34290" marB="34290"/>
                </a:tc>
                <a:extLst>
                  <a:ext uri="{0D108BD9-81ED-4DB2-BD59-A6C34878D82A}">
                    <a16:rowId xmlns:a16="http://schemas.microsoft.com/office/drawing/2014/main" val="10000"/>
                  </a:ext>
                </a:extLst>
              </a:tr>
              <a:tr h="459370">
                <a:tc>
                  <a:txBody>
                    <a:bodyPr/>
                    <a:lstStyle/>
                    <a:p>
                      <a:r>
                        <a:rPr lang="en-US" sz="2400" dirty="0">
                          <a:latin typeface="+mn-lt"/>
                          <a:ea typeface="SimHei" panose="02010609060101010101" pitchFamily="49" charset="-122"/>
                        </a:rPr>
                        <a:t>Reads</a:t>
                      </a:r>
                    </a:p>
                  </a:txBody>
                  <a:tcPr marL="68580" marR="68580" marT="34290" marB="34290"/>
                </a:tc>
                <a:tc>
                  <a:txBody>
                    <a:bodyPr/>
                    <a:lstStyle/>
                    <a:p>
                      <a:r>
                        <a:rPr lang="zh-CN" altLang="en-US" sz="2400" dirty="0">
                          <a:latin typeface="+mn-lt"/>
                          <a:ea typeface="SimHei" panose="02010609060101010101" pitchFamily="49" charset="-122"/>
                        </a:rPr>
                        <a:t>粗或细粒度</a:t>
                      </a:r>
                      <a:endParaRPr lang="en-US" sz="2400" dirty="0">
                        <a:latin typeface="+mn-lt"/>
                        <a:ea typeface="SimHei" panose="02010609060101010101" pitchFamily="49" charset="-122"/>
                      </a:endParaRPr>
                    </a:p>
                  </a:txBody>
                  <a:tcPr marL="68580" marR="68580" marT="34290" marB="34290"/>
                </a:tc>
                <a:tc>
                  <a:txBody>
                    <a:bodyPr/>
                    <a:lstStyle/>
                    <a:p>
                      <a:r>
                        <a:rPr lang="zh-CN" altLang="en-US" sz="2400" dirty="0">
                          <a:latin typeface="+mn-lt"/>
                          <a:ea typeface="SimHei" panose="02010609060101010101" pitchFamily="49" charset="-122"/>
                        </a:rPr>
                        <a:t>细粒度</a:t>
                      </a:r>
                      <a:endParaRPr lang="en-US" sz="2400" dirty="0">
                        <a:latin typeface="+mn-lt"/>
                        <a:ea typeface="SimHei" panose="02010609060101010101" pitchFamily="49" charset="-122"/>
                      </a:endParaRPr>
                    </a:p>
                  </a:txBody>
                  <a:tcPr marL="68580" marR="68580" marT="34290" marB="34290"/>
                </a:tc>
                <a:extLst>
                  <a:ext uri="{0D108BD9-81ED-4DB2-BD59-A6C34878D82A}">
                    <a16:rowId xmlns:a16="http://schemas.microsoft.com/office/drawing/2014/main" val="10001"/>
                  </a:ext>
                </a:extLst>
              </a:tr>
              <a:tr h="459370">
                <a:tc>
                  <a:txBody>
                    <a:bodyPr/>
                    <a:lstStyle/>
                    <a:p>
                      <a:r>
                        <a:rPr lang="en-US" sz="2400" b="1" i="1" u="sng" dirty="0">
                          <a:latin typeface="+mn-lt"/>
                          <a:ea typeface="SimHei" panose="02010609060101010101" pitchFamily="49" charset="-122"/>
                        </a:rPr>
                        <a:t>Writes</a:t>
                      </a:r>
                    </a:p>
                  </a:txBody>
                  <a:tcPr marL="68580" marR="68580" marT="34290" marB="34290"/>
                </a:tc>
                <a:tc>
                  <a:txBody>
                    <a:bodyPr/>
                    <a:lstStyle/>
                    <a:p>
                      <a:r>
                        <a:rPr lang="zh-CN" altLang="en-US" sz="2400" b="1" i="1" u="sng" dirty="0">
                          <a:latin typeface="+mn-lt"/>
                          <a:ea typeface="SimHei" panose="02010609060101010101" pitchFamily="49" charset="-122"/>
                        </a:rPr>
                        <a:t>粗粒度</a:t>
                      </a:r>
                      <a:endParaRPr lang="en-US" sz="2400" b="1" i="1" u="sng" dirty="0">
                        <a:latin typeface="+mn-lt"/>
                        <a:ea typeface="SimHei" panose="02010609060101010101" pitchFamily="49" charset="-122"/>
                      </a:endParaRPr>
                    </a:p>
                  </a:txBody>
                  <a:tcPr marL="68580" marR="68580" marT="34290" marB="34290"/>
                </a:tc>
                <a:tc>
                  <a:txBody>
                    <a:bodyPr/>
                    <a:lstStyle/>
                    <a:p>
                      <a:r>
                        <a:rPr lang="zh-CN" altLang="en-US" sz="2400" dirty="0">
                          <a:latin typeface="+mn-lt"/>
                          <a:ea typeface="SimHei" panose="02010609060101010101" pitchFamily="49" charset="-122"/>
                        </a:rPr>
                        <a:t>细粒度</a:t>
                      </a:r>
                      <a:endParaRPr lang="en-US" sz="2400" dirty="0">
                        <a:latin typeface="+mn-lt"/>
                        <a:ea typeface="SimHei" panose="02010609060101010101" pitchFamily="49" charset="-122"/>
                      </a:endParaRPr>
                    </a:p>
                  </a:txBody>
                  <a:tcPr marL="68580" marR="68580" marT="34290" marB="34290"/>
                </a:tc>
                <a:extLst>
                  <a:ext uri="{0D108BD9-81ED-4DB2-BD59-A6C34878D82A}">
                    <a16:rowId xmlns:a16="http://schemas.microsoft.com/office/drawing/2014/main" val="10002"/>
                  </a:ext>
                </a:extLst>
              </a:tr>
              <a:tr h="526029">
                <a:tc>
                  <a:txBody>
                    <a:bodyPr/>
                    <a:lstStyle/>
                    <a:p>
                      <a:r>
                        <a:rPr lang="en-US" sz="2400" dirty="0">
                          <a:latin typeface="+mn-lt"/>
                          <a:ea typeface="SimHei" panose="02010609060101010101" pitchFamily="49" charset="-122"/>
                        </a:rPr>
                        <a:t>Consistency</a:t>
                      </a:r>
                    </a:p>
                  </a:txBody>
                  <a:tcPr marL="68580" marR="68580" marT="34290" marB="34290"/>
                </a:tc>
                <a:tc>
                  <a:txBody>
                    <a:bodyPr/>
                    <a:lstStyle/>
                    <a:p>
                      <a:r>
                        <a:rPr lang="zh-CN" altLang="en-US" sz="2400" dirty="0">
                          <a:latin typeface="+mn-lt"/>
                          <a:ea typeface="SimHei" panose="02010609060101010101" pitchFamily="49" charset="-122"/>
                        </a:rPr>
                        <a:t>可忽略</a:t>
                      </a:r>
                      <a:r>
                        <a:rPr lang="en-US" sz="2400" dirty="0">
                          <a:latin typeface="+mn-lt"/>
                          <a:ea typeface="SimHei" panose="02010609060101010101" pitchFamily="49" charset="-122"/>
                        </a:rPr>
                        <a:t> (</a:t>
                      </a:r>
                      <a:r>
                        <a:rPr lang="zh-CN" altLang="en-US" sz="2400" dirty="0">
                          <a:latin typeface="+mn-lt"/>
                          <a:ea typeface="SimHei" panose="02010609060101010101" pitchFamily="49" charset="-122"/>
                        </a:rPr>
                        <a:t>因为不变</a:t>
                      </a:r>
                      <a:r>
                        <a:rPr lang="en-US" sz="2400" dirty="0">
                          <a:latin typeface="+mn-lt"/>
                          <a:ea typeface="SimHei" panose="02010609060101010101" pitchFamily="49" charset="-122"/>
                        </a:rPr>
                        <a:t>)</a:t>
                      </a:r>
                    </a:p>
                  </a:txBody>
                  <a:tcPr marL="68580" marR="68580" marT="34290" marB="34290"/>
                </a:tc>
                <a:tc>
                  <a:txBody>
                    <a:bodyPr/>
                    <a:lstStyle/>
                    <a:p>
                      <a:r>
                        <a:rPr lang="zh-CN" altLang="en-US" sz="2400" dirty="0">
                          <a:latin typeface="+mn-lt"/>
                          <a:ea typeface="SimHei" panose="02010609060101010101" pitchFamily="49" charset="-122"/>
                        </a:rPr>
                        <a:t>取决应用</a:t>
                      </a:r>
                      <a:r>
                        <a:rPr lang="en-US" altLang="zh-CN" sz="2400" dirty="0">
                          <a:latin typeface="+mn-lt"/>
                          <a:ea typeface="SimHei" panose="02010609060101010101" pitchFamily="49" charset="-122"/>
                        </a:rPr>
                        <a:t>/</a:t>
                      </a:r>
                      <a:r>
                        <a:rPr lang="zh-CN" altLang="en-US" sz="2400" dirty="0">
                          <a:latin typeface="+mn-lt"/>
                          <a:ea typeface="SimHei" panose="02010609060101010101" pitchFamily="49" charset="-122"/>
                        </a:rPr>
                        <a:t>运行时</a:t>
                      </a:r>
                      <a:endParaRPr lang="en-US" sz="2400" dirty="0">
                        <a:latin typeface="+mn-lt"/>
                        <a:ea typeface="SimHei" panose="02010609060101010101" pitchFamily="49" charset="-122"/>
                      </a:endParaRPr>
                    </a:p>
                  </a:txBody>
                  <a:tcPr marL="68580" marR="68580" marT="34290" marB="34290"/>
                </a:tc>
                <a:extLst>
                  <a:ext uri="{0D108BD9-81ED-4DB2-BD59-A6C34878D82A}">
                    <a16:rowId xmlns:a16="http://schemas.microsoft.com/office/drawing/2014/main" val="10003"/>
                  </a:ext>
                </a:extLst>
              </a:tr>
              <a:tr h="846208">
                <a:tc>
                  <a:txBody>
                    <a:bodyPr/>
                    <a:lstStyle/>
                    <a:p>
                      <a:r>
                        <a:rPr lang="en-US" sz="2400" b="1" i="1" u="sng" dirty="0">
                          <a:latin typeface="+mn-lt"/>
                          <a:ea typeface="SimHei" panose="02010609060101010101" pitchFamily="49" charset="-122"/>
                        </a:rPr>
                        <a:t>Fault recovery</a:t>
                      </a:r>
                    </a:p>
                  </a:txBody>
                  <a:tcPr marL="68580" marR="68580" marT="34290" marB="34290"/>
                </a:tc>
                <a:tc>
                  <a:txBody>
                    <a:bodyPr/>
                    <a:lstStyle/>
                    <a:p>
                      <a:r>
                        <a:rPr lang="zh-CN" altLang="en-US" sz="2400" dirty="0">
                          <a:latin typeface="+mn-lt"/>
                          <a:ea typeface="SimHei" panose="02010609060101010101" pitchFamily="49" charset="-122"/>
                        </a:rPr>
                        <a:t>因为使用</a:t>
                      </a:r>
                      <a:r>
                        <a:rPr lang="en-US" altLang="zh-CN" sz="2400" b="1" i="1" u="sng" baseline="0" dirty="0">
                          <a:latin typeface="+mn-lt"/>
                          <a:ea typeface="SimHei" panose="02010609060101010101" pitchFamily="49" charset="-122"/>
                        </a:rPr>
                        <a:t>lineage</a:t>
                      </a:r>
                      <a:r>
                        <a:rPr lang="zh-CN" altLang="en-US" sz="2400" b="1" i="1" u="sng" baseline="0" dirty="0">
                          <a:latin typeface="+mn-lt"/>
                          <a:ea typeface="SimHei" panose="02010609060101010101" pitchFamily="49" charset="-122"/>
                        </a:rPr>
                        <a:t>，</a:t>
                      </a:r>
                      <a:r>
                        <a:rPr lang="zh-CN" altLang="en-US" sz="2400" dirty="0">
                          <a:latin typeface="+mn-lt"/>
                          <a:ea typeface="SimHei" panose="02010609060101010101" pitchFamily="49" charset="-122"/>
                        </a:rPr>
                        <a:t>细粒度，低开销</a:t>
                      </a:r>
                      <a:endParaRPr lang="en-US" sz="2400" b="1" i="1" u="sng" dirty="0">
                        <a:latin typeface="+mn-lt"/>
                        <a:ea typeface="SimHei" panose="02010609060101010101" pitchFamily="49" charset="-122"/>
                      </a:endParaRPr>
                    </a:p>
                  </a:txBody>
                  <a:tcPr marL="68580" marR="68580" marT="34290" marB="34290"/>
                </a:tc>
                <a:tc>
                  <a:txBody>
                    <a:bodyPr/>
                    <a:lstStyle/>
                    <a:p>
                      <a:r>
                        <a:rPr lang="zh-CN" altLang="en-US" sz="2400" dirty="0">
                          <a:latin typeface="+mn-lt"/>
                          <a:ea typeface="SimHei" panose="02010609060101010101" pitchFamily="49" charset="-122"/>
                        </a:rPr>
                        <a:t>需要检查点和回滚</a:t>
                      </a:r>
                      <a:endParaRPr lang="en-US" sz="2400" dirty="0">
                        <a:latin typeface="+mn-lt"/>
                        <a:ea typeface="SimHei" panose="02010609060101010101" pitchFamily="49" charset="-122"/>
                      </a:endParaRPr>
                    </a:p>
                  </a:txBody>
                  <a:tcPr marL="68580" marR="68580" marT="34290" marB="34290"/>
                </a:tc>
                <a:extLst>
                  <a:ext uri="{0D108BD9-81ED-4DB2-BD59-A6C34878D82A}">
                    <a16:rowId xmlns:a16="http://schemas.microsoft.com/office/drawing/2014/main" val="10004"/>
                  </a:ext>
                </a:extLst>
              </a:tr>
              <a:tr h="459370">
                <a:tc>
                  <a:txBody>
                    <a:bodyPr/>
                    <a:lstStyle/>
                    <a:p>
                      <a:r>
                        <a:rPr lang="en-US" sz="2400" dirty="0">
                          <a:latin typeface="+mn-lt"/>
                          <a:ea typeface="SimHei" panose="02010609060101010101" pitchFamily="49" charset="-122"/>
                        </a:rPr>
                        <a:t>Straggler mitigation</a:t>
                      </a:r>
                    </a:p>
                  </a:txBody>
                  <a:tcPr marL="68580" marR="68580" marT="34290" marB="34290"/>
                </a:tc>
                <a:tc>
                  <a:txBody>
                    <a:bodyPr/>
                    <a:lstStyle/>
                    <a:p>
                      <a:r>
                        <a:rPr lang="zh-CN" altLang="en-US" sz="2400" dirty="0">
                          <a:latin typeface="+mn-lt"/>
                          <a:ea typeface="SimHei" panose="02010609060101010101" pitchFamily="49" charset="-122"/>
                        </a:rPr>
                        <a:t>可能用</a:t>
                      </a:r>
                      <a:r>
                        <a:rPr lang="en-US" sz="2400" dirty="0">
                          <a:latin typeface="+mn-lt"/>
                          <a:ea typeface="SimHei" panose="02010609060101010101" pitchFamily="49" charset="-122"/>
                        </a:rPr>
                        <a:t>backup task</a:t>
                      </a:r>
                    </a:p>
                  </a:txBody>
                  <a:tcPr marL="68580" marR="68580" marT="34290" marB="34290"/>
                </a:tc>
                <a:tc>
                  <a:txBody>
                    <a:bodyPr/>
                    <a:lstStyle/>
                    <a:p>
                      <a:r>
                        <a:rPr lang="zh-CN" altLang="en-US" sz="2400" dirty="0">
                          <a:latin typeface="+mn-lt"/>
                          <a:ea typeface="SimHei" panose="02010609060101010101" pitchFamily="49" charset="-122"/>
                        </a:rPr>
                        <a:t>难</a:t>
                      </a:r>
                      <a:endParaRPr lang="en-US" sz="2400" dirty="0">
                        <a:latin typeface="+mn-lt"/>
                        <a:ea typeface="SimHei" panose="02010609060101010101" pitchFamily="49" charset="-122"/>
                      </a:endParaRPr>
                    </a:p>
                  </a:txBody>
                  <a:tcPr marL="68580" marR="68580" marT="34290" marB="34290"/>
                </a:tc>
                <a:extLst>
                  <a:ext uri="{0D108BD9-81ED-4DB2-BD59-A6C34878D82A}">
                    <a16:rowId xmlns:a16="http://schemas.microsoft.com/office/drawing/2014/main" val="10005"/>
                  </a:ext>
                </a:extLst>
              </a:tr>
              <a:tr h="846208">
                <a:tc>
                  <a:txBody>
                    <a:bodyPr/>
                    <a:lstStyle/>
                    <a:p>
                      <a:r>
                        <a:rPr lang="en-US" sz="2400" dirty="0">
                          <a:latin typeface="+mn-lt"/>
                          <a:ea typeface="SimHei" panose="02010609060101010101" pitchFamily="49" charset="-122"/>
                        </a:rPr>
                        <a:t>Work placement</a:t>
                      </a:r>
                    </a:p>
                  </a:txBody>
                  <a:tcPr marL="68580" marR="68580" marT="34290" marB="34290"/>
                </a:tc>
                <a:tc>
                  <a:txBody>
                    <a:bodyPr/>
                    <a:lstStyle/>
                    <a:p>
                      <a:r>
                        <a:rPr lang="zh-CN" altLang="en-US" sz="2400" dirty="0">
                          <a:latin typeface="+mn-lt"/>
                          <a:ea typeface="SimHei" panose="02010609060101010101" pitchFamily="49" charset="-122"/>
                        </a:rPr>
                        <a:t>根据数据局部性，自动放置</a:t>
                      </a:r>
                      <a:endParaRPr lang="en-US" sz="2400" dirty="0">
                        <a:latin typeface="+mn-lt"/>
                        <a:ea typeface="SimHei" panose="02010609060101010101" pitchFamily="49" charset="-122"/>
                      </a:endParaRPr>
                    </a:p>
                  </a:txBody>
                  <a:tcPr marL="68580" marR="68580" marT="34290" marB="34290"/>
                </a:tc>
                <a:tc>
                  <a:txBody>
                    <a:bodyPr/>
                    <a:lstStyle/>
                    <a:p>
                      <a:r>
                        <a:rPr lang="zh-CN" altLang="en-US" sz="2400" dirty="0">
                          <a:latin typeface="+mn-lt"/>
                          <a:ea typeface="SimHei" panose="02010609060101010101" pitchFamily="49" charset="-122"/>
                        </a:rPr>
                        <a:t>取决应用（运行时系统目标是透明</a:t>
                      </a:r>
                      <a:r>
                        <a:rPr lang="en-US" sz="2400" dirty="0">
                          <a:latin typeface="+mn-lt"/>
                          <a:ea typeface="SimHei" panose="02010609060101010101" pitchFamily="49" charset="-122"/>
                        </a:rPr>
                        <a:t>)</a:t>
                      </a:r>
                    </a:p>
                  </a:txBody>
                  <a:tcPr marL="68580" marR="68580" marT="34290" marB="34290"/>
                </a:tc>
                <a:extLst>
                  <a:ext uri="{0D108BD9-81ED-4DB2-BD59-A6C34878D82A}">
                    <a16:rowId xmlns:a16="http://schemas.microsoft.com/office/drawing/2014/main" val="10006"/>
                  </a:ext>
                </a:extLst>
              </a:tr>
              <a:tr h="459370">
                <a:tc>
                  <a:txBody>
                    <a:bodyPr/>
                    <a:lstStyle/>
                    <a:p>
                      <a:r>
                        <a:rPr lang="en-US" sz="2400" dirty="0">
                          <a:latin typeface="+mn-lt"/>
                          <a:ea typeface="SimHei" panose="02010609060101010101" pitchFamily="49" charset="-122"/>
                        </a:rPr>
                        <a:t>RAM</a:t>
                      </a:r>
                      <a:r>
                        <a:rPr lang="zh-CN" altLang="en-US" sz="2400" dirty="0">
                          <a:latin typeface="+mn-lt"/>
                          <a:ea typeface="SimHei" panose="02010609060101010101" pitchFamily="49" charset="-122"/>
                        </a:rPr>
                        <a:t>不够时的行为</a:t>
                      </a:r>
                      <a:endParaRPr lang="en-US" sz="2400" dirty="0">
                        <a:latin typeface="+mn-lt"/>
                        <a:ea typeface="SimHei" panose="02010609060101010101" pitchFamily="49" charset="-122"/>
                      </a:endParaRPr>
                    </a:p>
                  </a:txBody>
                  <a:tcPr marL="68580" marR="68580" marT="34290" marB="34290"/>
                </a:tc>
                <a:tc>
                  <a:txBody>
                    <a:bodyPr/>
                    <a:lstStyle/>
                    <a:p>
                      <a:r>
                        <a:rPr lang="zh-CN" altLang="en-US" sz="2400" dirty="0">
                          <a:latin typeface="+mn-lt"/>
                          <a:ea typeface="SimHei" panose="02010609060101010101" pitchFamily="49" charset="-122"/>
                        </a:rPr>
                        <a:t>同当前数据流系统类似</a:t>
                      </a:r>
                      <a:endParaRPr lang="en-US" sz="2400" dirty="0">
                        <a:latin typeface="+mn-lt"/>
                        <a:ea typeface="SimHei" panose="02010609060101010101" pitchFamily="49" charset="-122"/>
                      </a:endParaRPr>
                    </a:p>
                  </a:txBody>
                  <a:tcPr marL="68580" marR="68580" marT="34290" marB="34290"/>
                </a:tc>
                <a:tc>
                  <a:txBody>
                    <a:bodyPr/>
                    <a:lstStyle/>
                    <a:p>
                      <a:r>
                        <a:rPr lang="zh-CN" altLang="en-US" sz="2400" dirty="0">
                          <a:latin typeface="+mn-lt"/>
                          <a:ea typeface="SimHei" panose="02010609060101010101" pitchFamily="49" charset="-122"/>
                        </a:rPr>
                        <a:t>性能差</a:t>
                      </a:r>
                      <a:r>
                        <a:rPr lang="en-US" sz="2400" dirty="0">
                          <a:latin typeface="+mn-lt"/>
                          <a:ea typeface="SimHei" panose="02010609060101010101" pitchFamily="49" charset="-122"/>
                        </a:rPr>
                        <a:t>(swapping)</a:t>
                      </a:r>
                    </a:p>
                  </a:txBody>
                  <a:tcPr marL="68580" marR="68580" marT="34290" marB="34290"/>
                </a:tc>
                <a:extLst>
                  <a:ext uri="{0D108BD9-81ED-4DB2-BD59-A6C34878D82A}">
                    <a16:rowId xmlns:a16="http://schemas.microsoft.com/office/drawing/2014/main" val="10007"/>
                  </a:ext>
                </a:extLst>
              </a:tr>
            </a:tbl>
          </a:graphicData>
        </a:graphic>
      </p:graphicFrame>
      <p:pic>
        <p:nvPicPr>
          <p:cNvPr id="5"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1595" y="5088106"/>
            <a:ext cx="3327400" cy="1769894"/>
          </a:xfrm>
          <a:prstGeom prst="rect">
            <a:avLst/>
          </a:prstGeom>
        </p:spPr>
      </p:pic>
    </p:spTree>
    <p:extLst>
      <p:ext uri="{BB962C8B-B14F-4D97-AF65-F5344CB8AC3E}">
        <p14:creationId xmlns:p14="http://schemas.microsoft.com/office/powerpoint/2010/main" val="407393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0370" name="Rectangle 2"/>
          <p:cNvSpPr>
            <a:spLocks noGrp="1" noChangeArrowheads="1"/>
          </p:cNvSpPr>
          <p:nvPr>
            <p:ph type="title"/>
          </p:nvPr>
        </p:nvSpPr>
        <p:spPr/>
        <p:txBody>
          <a:bodyPr/>
          <a:lstStyle/>
          <a:p>
            <a:r>
              <a:rPr lang="zh-CN" altLang="en-US" sz="4800" dirty="0">
                <a:solidFill>
                  <a:srgbClr val="2826F5"/>
                </a:solidFill>
                <a:latin typeface="SimHei" panose="02010609060101010101" pitchFamily="49" charset="-122"/>
                <a:ea typeface="SimHei" panose="02010609060101010101" pitchFamily="49" charset="-122"/>
              </a:rPr>
              <a:t>挑战</a:t>
            </a:r>
            <a:endParaRPr lang="en-US" altLang="zh-CN" sz="4800" dirty="0">
              <a:solidFill>
                <a:srgbClr val="2826F5"/>
              </a:solidFill>
              <a:latin typeface="SimHei" panose="02010609060101010101" pitchFamily="49" charset="-122"/>
              <a:ea typeface="SimHei" panose="02010609060101010101" pitchFamily="49" charset="-122"/>
            </a:endParaRPr>
          </a:p>
        </p:txBody>
      </p:sp>
      <p:sp>
        <p:nvSpPr>
          <p:cNvPr id="570371" name="Rectangle 3"/>
          <p:cNvSpPr>
            <a:spLocks noGrp="1" noChangeArrowheads="1"/>
          </p:cNvSpPr>
          <p:nvPr>
            <p:ph idx="1"/>
          </p:nvPr>
        </p:nvSpPr>
        <p:spPr>
          <a:xfrm>
            <a:off x="176462" y="1166018"/>
            <a:ext cx="11831053" cy="1745624"/>
          </a:xfrm>
        </p:spPr>
        <p:txBody>
          <a:bodyPr>
            <a:normAutofit/>
          </a:bodyPr>
          <a:lstStyle/>
          <a:p>
            <a:pPr>
              <a:lnSpc>
                <a:spcPct val="150000"/>
              </a:lnSpc>
            </a:pPr>
            <a:r>
              <a:rPr lang="zh-CN" altLang="en-US" dirty="0">
                <a:ea typeface="SimHei" panose="02010609060101010101" pitchFamily="49" charset="-122"/>
              </a:rPr>
              <a:t>一致性：如何维持共享内存抽象 （</a:t>
            </a:r>
            <a:r>
              <a:rPr lang="en-US" altLang="zh-CN" dirty="0">
                <a:ea typeface="SimHei" panose="02010609060101010101" pitchFamily="49" charset="-122"/>
              </a:rPr>
              <a:t>Shared Memory Abstraction</a:t>
            </a:r>
            <a:r>
              <a:rPr lang="zh-CN" altLang="en-US" dirty="0">
                <a:ea typeface="SimHei" panose="02010609060101010101" pitchFamily="49" charset="-122"/>
              </a:rPr>
              <a:t>）</a:t>
            </a:r>
            <a:endParaRPr lang="en-US" altLang="zh-CN" dirty="0">
              <a:ea typeface="SimHei" panose="02010609060101010101" pitchFamily="49" charset="-122"/>
            </a:endParaRPr>
          </a:p>
          <a:p>
            <a:pPr algn="l" rtl="0">
              <a:lnSpc>
                <a:spcPct val="150000"/>
              </a:lnSpc>
            </a:pPr>
            <a:r>
              <a:rPr lang="zh-CN" altLang="en-US" dirty="0">
                <a:ea typeface="SimHei" panose="02010609060101010101" pitchFamily="49" charset="-122"/>
              </a:rPr>
              <a:t>性能：如何减少维持一致性等所引发的通信开销</a:t>
            </a:r>
            <a:endParaRPr lang="en-US" altLang="zh-CN" dirty="0">
              <a:ea typeface="SimHei" panose="02010609060101010101" pitchFamily="49" charset="-122"/>
            </a:endParaRPr>
          </a:p>
        </p:txBody>
      </p:sp>
    </p:spTree>
    <p:extLst>
      <p:ext uri="{BB962C8B-B14F-4D97-AF65-F5344CB8AC3E}">
        <p14:creationId xmlns:p14="http://schemas.microsoft.com/office/powerpoint/2010/main" val="303541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4800" b="1" dirty="0" err="1">
                <a:solidFill>
                  <a:srgbClr val="2826F5"/>
                </a:solidFill>
              </a:rPr>
              <a:t>Alluxio</a:t>
            </a:r>
            <a:r>
              <a:rPr lang="zh-CN" altLang="en-US" sz="4800" b="1" dirty="0">
                <a:solidFill>
                  <a:srgbClr val="2826F5"/>
                </a:solidFill>
              </a:rPr>
              <a:t>（</a:t>
            </a:r>
            <a:r>
              <a:rPr lang="en-US" altLang="zh-CN" sz="4800" b="1" dirty="0">
                <a:solidFill>
                  <a:srgbClr val="2826F5"/>
                </a:solidFill>
              </a:rPr>
              <a:t> Tachyon </a:t>
            </a:r>
            <a:r>
              <a:rPr lang="zh-CN" altLang="en-US" sz="4800" b="1" dirty="0">
                <a:solidFill>
                  <a:srgbClr val="2826F5"/>
                </a:solidFill>
              </a:rPr>
              <a:t>）</a:t>
            </a:r>
            <a:r>
              <a:rPr lang="en-US" altLang="zh-CN" sz="4800" b="1" dirty="0">
                <a:solidFill>
                  <a:srgbClr val="2826F5"/>
                </a:solidFill>
              </a:rPr>
              <a:t>- </a:t>
            </a:r>
            <a:r>
              <a:rPr lang="zh-CN" altLang="en-US" sz="4800" b="1" dirty="0">
                <a:solidFill>
                  <a:srgbClr val="2826F5"/>
                </a:solidFill>
              </a:rPr>
              <a:t>共享内存的存储系统</a:t>
            </a:r>
            <a:endParaRPr lang="en-US" sz="4800" b="1" dirty="0">
              <a:solidFill>
                <a:srgbClr val="2826F5"/>
              </a:solidFill>
            </a:endParaRPr>
          </a:p>
        </p:txBody>
      </p:sp>
      <p:sp>
        <p:nvSpPr>
          <p:cNvPr id="4" name="Content Placeholder 3"/>
          <p:cNvSpPr>
            <a:spLocks noGrp="1"/>
          </p:cNvSpPr>
          <p:nvPr>
            <p:ph idx="1"/>
          </p:nvPr>
        </p:nvSpPr>
        <p:spPr>
          <a:xfrm>
            <a:off x="140369" y="1115616"/>
            <a:ext cx="11951368" cy="3131531"/>
          </a:xfrm>
        </p:spPr>
        <p:txBody>
          <a:bodyPr>
            <a:normAutofit/>
          </a:bodyPr>
          <a:lstStyle/>
          <a:p>
            <a:r>
              <a:rPr lang="zh-CN" altLang="en-US" sz="2800" dirty="0"/>
              <a:t>将数据计算、数据存储分离</a:t>
            </a:r>
            <a:endParaRPr lang="en-US" altLang="zh-CN" sz="2800" dirty="0"/>
          </a:p>
          <a:p>
            <a:pPr lvl="1" algn="just"/>
            <a:r>
              <a:rPr lang="en-US" altLang="zh-CN" sz="2400" dirty="0" err="1"/>
              <a:t>Alluxio</a:t>
            </a:r>
            <a:r>
              <a:rPr lang="zh-CN" altLang="en-US" sz="2400" dirty="0"/>
              <a:t>位于大数据计算框架和大数据存储系统之间，提供数据访问和整合的统一入口</a:t>
            </a:r>
            <a:endParaRPr lang="en-US" altLang="zh-CN" sz="2400" dirty="0"/>
          </a:p>
          <a:p>
            <a:pPr lvl="1" algn="just"/>
            <a:r>
              <a:rPr lang="zh-CN" altLang="en-US" sz="2400" dirty="0"/>
              <a:t>它利用底层文件系统作为备份</a:t>
            </a:r>
            <a:endParaRPr lang="en-US" altLang="zh-CN" sz="2400" dirty="0"/>
          </a:p>
          <a:p>
            <a:pPr lvl="1" algn="just"/>
            <a:r>
              <a:rPr lang="zh-CN" altLang="en-US" sz="2400" dirty="0"/>
              <a:t>应用和计算框架通过</a:t>
            </a:r>
            <a:r>
              <a:rPr lang="en-US" altLang="zh-CN" sz="2400" dirty="0" err="1"/>
              <a:t>Alluxio</a:t>
            </a:r>
            <a:r>
              <a:rPr lang="zh-CN" altLang="en-US" sz="2400" dirty="0"/>
              <a:t>发送请求，</a:t>
            </a:r>
            <a:r>
              <a:rPr lang="en-US" altLang="zh-CN" sz="2400" dirty="0" err="1"/>
              <a:t>Alluxio</a:t>
            </a:r>
            <a:r>
              <a:rPr lang="zh-CN" altLang="en-US" sz="2400" dirty="0"/>
              <a:t>从远程存储系统获取数据。同时拷贝一份数据缓存在</a:t>
            </a:r>
            <a:r>
              <a:rPr lang="en-US" altLang="zh-CN" sz="2400" dirty="0" err="1"/>
              <a:t>Alluxio</a:t>
            </a:r>
            <a:r>
              <a:rPr lang="zh-CN" altLang="en-US" sz="2400" dirty="0"/>
              <a:t>存储空间中</a:t>
            </a:r>
            <a:endParaRPr lang="en-US" altLang="zh-CN" sz="2000" dirty="0"/>
          </a:p>
          <a:p>
            <a:r>
              <a:rPr lang="zh-CN" altLang="en-US" sz="2800" dirty="0"/>
              <a:t>对于上层应用，</a:t>
            </a:r>
            <a:r>
              <a:rPr lang="en-US" altLang="zh-CN" sz="2800" dirty="0" err="1"/>
              <a:t>Alluxio</a:t>
            </a:r>
            <a:r>
              <a:rPr lang="zh-CN" altLang="en-US" sz="2800" dirty="0"/>
              <a:t>是一个以内存为中心的虚拟分布式存储系统</a:t>
            </a:r>
            <a:endParaRPr lang="en-US" altLang="zh-CN" sz="2800" dirty="0"/>
          </a:p>
        </p:txBody>
      </p:sp>
      <p:pic>
        <p:nvPicPr>
          <p:cNvPr id="6" name="图片 5">
            <a:extLst>
              <a:ext uri="{FF2B5EF4-FFF2-40B4-BE49-F238E27FC236}">
                <a16:creationId xmlns:a16="http://schemas.microsoft.com/office/drawing/2014/main" id="{A3F58C2D-3FC6-BC43-9588-30BF8B95BB39}"/>
              </a:ext>
            </a:extLst>
          </p:cNvPr>
          <p:cNvPicPr>
            <a:picLocks noChangeAspect="1"/>
          </p:cNvPicPr>
          <p:nvPr/>
        </p:nvPicPr>
        <p:blipFill>
          <a:blip r:embed="rId3"/>
          <a:stretch>
            <a:fillRect/>
          </a:stretch>
        </p:blipFill>
        <p:spPr>
          <a:xfrm>
            <a:off x="3367094" y="4247147"/>
            <a:ext cx="4455952" cy="2610853"/>
          </a:xfrm>
          <a:prstGeom prst="rect">
            <a:avLst/>
          </a:prstGeom>
        </p:spPr>
      </p:pic>
    </p:spTree>
    <p:extLst>
      <p:ext uri="{BB962C8B-B14F-4D97-AF65-F5344CB8AC3E}">
        <p14:creationId xmlns:p14="http://schemas.microsoft.com/office/powerpoint/2010/main" val="37178550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Autofit/>
          </a:bodyPr>
          <a:lstStyle/>
          <a:p>
            <a:r>
              <a:rPr lang="en-US" altLang="zh-CN" sz="4800" b="1" dirty="0" err="1">
                <a:solidFill>
                  <a:srgbClr val="2826F5"/>
                </a:solidFill>
              </a:rPr>
              <a:t>Alluxio</a:t>
            </a:r>
            <a:endParaRPr lang="en-US" sz="4800" b="1" dirty="0">
              <a:solidFill>
                <a:srgbClr val="2826F5"/>
              </a:solidFill>
            </a:endParaRPr>
          </a:p>
        </p:txBody>
      </p:sp>
      <p:sp>
        <p:nvSpPr>
          <p:cNvPr id="4" name="Content Placeholder 3"/>
          <p:cNvSpPr>
            <a:spLocks noGrp="1"/>
          </p:cNvSpPr>
          <p:nvPr>
            <p:ph idx="1"/>
          </p:nvPr>
        </p:nvSpPr>
        <p:spPr>
          <a:xfrm>
            <a:off x="128334" y="1115616"/>
            <a:ext cx="11979442" cy="2794647"/>
          </a:xfrm>
        </p:spPr>
        <p:txBody>
          <a:bodyPr>
            <a:normAutofit/>
          </a:bodyPr>
          <a:lstStyle/>
          <a:p>
            <a:pPr algn="just">
              <a:buClr>
                <a:schemeClr val="tx1"/>
              </a:buClr>
            </a:pPr>
            <a:r>
              <a:rPr lang="zh-CN" altLang="en-US" b="1" dirty="0"/>
              <a:t>架构</a:t>
            </a:r>
            <a:endParaRPr lang="en-US" b="1" dirty="0"/>
          </a:p>
          <a:p>
            <a:pPr lvl="1" algn="just"/>
            <a:r>
              <a:rPr lang="zh-CN" altLang="en-US" dirty="0"/>
              <a:t>分为三个部分：</a:t>
            </a:r>
            <a:r>
              <a:rPr lang="en-US" altLang="zh-CN" dirty="0"/>
              <a:t>Master</a:t>
            </a:r>
            <a:r>
              <a:rPr lang="zh-CN" altLang="en-US" dirty="0"/>
              <a:t>、</a:t>
            </a:r>
            <a:r>
              <a:rPr lang="en-US" altLang="zh-CN" dirty="0"/>
              <a:t>Worker</a:t>
            </a:r>
            <a:r>
              <a:rPr lang="zh-CN" altLang="en-US" dirty="0"/>
              <a:t>和</a:t>
            </a:r>
            <a:r>
              <a:rPr lang="en-US" altLang="zh-CN" dirty="0"/>
              <a:t>Client</a:t>
            </a:r>
          </a:p>
          <a:p>
            <a:pPr lvl="1" algn="just"/>
            <a:r>
              <a:rPr lang="zh-CN" altLang="en-US" dirty="0"/>
              <a:t>单</a:t>
            </a:r>
            <a:r>
              <a:rPr lang="en-US" altLang="zh-CN" dirty="0"/>
              <a:t>Master</a:t>
            </a:r>
            <a:r>
              <a:rPr lang="zh-CN" altLang="en-US" dirty="0"/>
              <a:t>，多</a:t>
            </a:r>
            <a:r>
              <a:rPr lang="en-US" altLang="zh-CN" dirty="0"/>
              <a:t>Worker</a:t>
            </a:r>
            <a:endParaRPr lang="en-US" dirty="0"/>
          </a:p>
          <a:p>
            <a:pPr lvl="1" algn="just"/>
            <a:r>
              <a:rPr lang="en-US" altLang="zh-CN" dirty="0"/>
              <a:t>Master</a:t>
            </a:r>
            <a:r>
              <a:rPr lang="zh-CN" altLang="en-US" dirty="0"/>
              <a:t>使用</a:t>
            </a:r>
            <a:r>
              <a:rPr lang="en-US" altLang="zh-CN" dirty="0" err="1"/>
              <a:t>Zookepper</a:t>
            </a:r>
            <a:r>
              <a:rPr lang="zh-CN" altLang="en-US" dirty="0"/>
              <a:t>来容错选举</a:t>
            </a:r>
            <a:endParaRPr lang="en-US" altLang="zh-CN" dirty="0"/>
          </a:p>
          <a:p>
            <a:pPr lvl="1" algn="just"/>
            <a:r>
              <a:rPr lang="en-US" altLang="zh-CN" dirty="0"/>
              <a:t>Worker</a:t>
            </a:r>
            <a:r>
              <a:rPr lang="zh-CN" altLang="en-US" dirty="0"/>
              <a:t>运行一个管理本地资源的守护进程，并定期将状态报告给</a:t>
            </a:r>
            <a:r>
              <a:rPr lang="en-US" altLang="zh-CN" dirty="0"/>
              <a:t>Master</a:t>
            </a:r>
            <a:endParaRPr lang="zh-CN" altLang="en-US" dirty="0"/>
          </a:p>
        </p:txBody>
      </p:sp>
      <p:pic>
        <p:nvPicPr>
          <p:cNvPr id="6" name="图片 5">
            <a:extLst>
              <a:ext uri="{FF2B5EF4-FFF2-40B4-BE49-F238E27FC236}">
                <a16:creationId xmlns:a16="http://schemas.microsoft.com/office/drawing/2014/main" id="{6A8A74E7-2E09-CF46-A1AC-5212962D8AFB}"/>
              </a:ext>
            </a:extLst>
          </p:cNvPr>
          <p:cNvPicPr>
            <a:picLocks noChangeAspect="1"/>
          </p:cNvPicPr>
          <p:nvPr/>
        </p:nvPicPr>
        <p:blipFill>
          <a:blip r:embed="rId3"/>
          <a:stretch>
            <a:fillRect/>
          </a:stretch>
        </p:blipFill>
        <p:spPr>
          <a:xfrm>
            <a:off x="2225841" y="3862140"/>
            <a:ext cx="8376006" cy="2946608"/>
          </a:xfrm>
          <a:prstGeom prst="rect">
            <a:avLst/>
          </a:prstGeom>
        </p:spPr>
      </p:pic>
    </p:spTree>
    <p:extLst>
      <p:ext uri="{BB962C8B-B14F-4D97-AF65-F5344CB8AC3E}">
        <p14:creationId xmlns:p14="http://schemas.microsoft.com/office/powerpoint/2010/main" val="5113966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Autofit/>
          </a:bodyPr>
          <a:lstStyle/>
          <a:p>
            <a:r>
              <a:rPr lang="en-US" altLang="zh-CN" sz="4800" b="1" dirty="0" err="1">
                <a:solidFill>
                  <a:srgbClr val="2826F5"/>
                </a:solidFill>
              </a:rPr>
              <a:t>Alluxio</a:t>
            </a:r>
            <a:endParaRPr lang="en-US" sz="4800" b="1" dirty="0">
              <a:solidFill>
                <a:srgbClr val="2826F5"/>
              </a:solidFill>
            </a:endParaRPr>
          </a:p>
        </p:txBody>
      </p:sp>
      <p:sp>
        <p:nvSpPr>
          <p:cNvPr id="4" name="Content Placeholder 3"/>
          <p:cNvSpPr>
            <a:spLocks noGrp="1"/>
          </p:cNvSpPr>
          <p:nvPr>
            <p:ph idx="1"/>
          </p:nvPr>
        </p:nvSpPr>
        <p:spPr>
          <a:xfrm>
            <a:off x="144379" y="1166018"/>
            <a:ext cx="11875167" cy="3706771"/>
          </a:xfrm>
        </p:spPr>
        <p:txBody>
          <a:bodyPr>
            <a:normAutofit/>
          </a:bodyPr>
          <a:lstStyle/>
          <a:p>
            <a:pPr algn="just">
              <a:lnSpc>
                <a:spcPct val="150000"/>
              </a:lnSpc>
              <a:buClr>
                <a:schemeClr val="tx1"/>
              </a:buClr>
            </a:pPr>
            <a:r>
              <a:rPr lang="zh-CN" altLang="en-US" b="1" dirty="0"/>
              <a:t>分层管理</a:t>
            </a:r>
            <a:r>
              <a:rPr lang="zh-CN" altLang="en-US" dirty="0"/>
              <a:t>不同层次的存储媒介，包括内存、</a:t>
            </a:r>
            <a:r>
              <a:rPr lang="en-US" altLang="zh-CN" dirty="0"/>
              <a:t>SSD</a:t>
            </a:r>
            <a:r>
              <a:rPr lang="zh-CN" altLang="en-US" dirty="0"/>
              <a:t>，</a:t>
            </a:r>
            <a:r>
              <a:rPr lang="en-US" altLang="zh-CN" dirty="0"/>
              <a:t>HDD</a:t>
            </a:r>
          </a:p>
          <a:p>
            <a:pPr lvl="1" algn="just">
              <a:lnSpc>
                <a:spcPct val="150000"/>
              </a:lnSpc>
            </a:pPr>
            <a:r>
              <a:rPr lang="en-US" altLang="zh-CN" dirty="0"/>
              <a:t>Worker</a:t>
            </a:r>
            <a:r>
              <a:rPr lang="zh-CN" altLang="en-US" dirty="0"/>
              <a:t>将本地缓存数据存储为块。</a:t>
            </a:r>
            <a:r>
              <a:rPr lang="en-US" altLang="zh-CN" dirty="0"/>
              <a:t>Workers</a:t>
            </a:r>
            <a:r>
              <a:rPr lang="zh-CN" altLang="en-US" dirty="0"/>
              <a:t>只负责管理块。从文件到块的映射关系保存在</a:t>
            </a:r>
            <a:r>
              <a:rPr lang="en-US" altLang="zh-CN" dirty="0"/>
              <a:t>master</a:t>
            </a:r>
            <a:r>
              <a:rPr lang="zh-CN" altLang="en-US" dirty="0"/>
              <a:t>中</a:t>
            </a:r>
            <a:endParaRPr lang="en-US" altLang="zh-CN" dirty="0"/>
          </a:p>
          <a:p>
            <a:pPr lvl="1" algn="just">
              <a:lnSpc>
                <a:spcPct val="150000"/>
              </a:lnSpc>
            </a:pPr>
            <a:r>
              <a:rPr lang="zh-CN" altLang="en-US" dirty="0"/>
              <a:t>本地</a:t>
            </a:r>
            <a:r>
              <a:rPr lang="zh-CN" altLang="en" dirty="0"/>
              <a:t>空间已满</a:t>
            </a:r>
            <a:r>
              <a:rPr lang="zh-CN" altLang="en-US" dirty="0"/>
              <a:t>时，</a:t>
            </a:r>
            <a:r>
              <a:rPr lang="en-US" altLang="zh-CN" dirty="0"/>
              <a:t>W</a:t>
            </a:r>
            <a:r>
              <a:rPr lang="en" altLang="zh-CN" dirty="0"/>
              <a:t>orker</a:t>
            </a:r>
            <a:r>
              <a:rPr lang="zh-CN" altLang="en" dirty="0"/>
              <a:t>采用</a:t>
            </a:r>
            <a:r>
              <a:rPr lang="zh-CN" altLang="en-US" dirty="0"/>
              <a:t>驱逐策略决定保留那些数据</a:t>
            </a:r>
            <a:endParaRPr lang="en-US" altLang="zh-CN" dirty="0"/>
          </a:p>
          <a:p>
            <a:pPr lvl="1" algn="just">
              <a:lnSpc>
                <a:spcPct val="150000"/>
              </a:lnSpc>
            </a:pPr>
            <a:r>
              <a:rPr lang="zh-CN" altLang="en-US" dirty="0"/>
              <a:t>类似</a:t>
            </a:r>
            <a:r>
              <a:rPr lang="en-US" altLang="zh-CN" dirty="0"/>
              <a:t>CPU</a:t>
            </a:r>
            <a:r>
              <a:rPr lang="zh-CN" altLang="en-US" dirty="0"/>
              <a:t>的缓存设计，块替换策略使得大部分请求可以在内存得到满足</a:t>
            </a:r>
            <a:endParaRPr lang="en-US" altLang="zh-CN" dirty="0"/>
          </a:p>
        </p:txBody>
      </p:sp>
    </p:spTree>
    <p:extLst>
      <p:ext uri="{BB962C8B-B14F-4D97-AF65-F5344CB8AC3E}">
        <p14:creationId xmlns:p14="http://schemas.microsoft.com/office/powerpoint/2010/main" val="39860432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800" b="1" dirty="0" err="1">
                <a:solidFill>
                  <a:srgbClr val="2826F5"/>
                </a:solidFill>
              </a:rPr>
              <a:t>Alluxio</a:t>
            </a:r>
            <a:endParaRPr lang="zh-CN" altLang="en-US" sz="4800" dirty="0">
              <a:solidFill>
                <a:srgbClr val="2826F5"/>
              </a:solidFill>
            </a:endParaRPr>
          </a:p>
        </p:txBody>
      </p:sp>
      <p:sp>
        <p:nvSpPr>
          <p:cNvPr id="4" name="Content Placeholder 3"/>
          <p:cNvSpPr>
            <a:spLocks noGrp="1"/>
          </p:cNvSpPr>
          <p:nvPr>
            <p:ph idx="1"/>
          </p:nvPr>
        </p:nvSpPr>
        <p:spPr>
          <a:xfrm>
            <a:off x="164432" y="1166019"/>
            <a:ext cx="11939336" cy="2219740"/>
          </a:xfrm>
        </p:spPr>
        <p:txBody>
          <a:bodyPr>
            <a:normAutofit/>
          </a:bodyPr>
          <a:lstStyle/>
          <a:p>
            <a:pPr algn="just">
              <a:buClr>
                <a:schemeClr val="tx1"/>
              </a:buClr>
            </a:pPr>
            <a:r>
              <a:rPr lang="zh-CN" altLang="en-US" b="1" dirty="0"/>
              <a:t>命名空间管理</a:t>
            </a:r>
            <a:endParaRPr lang="zh-CN" altLang="en-US" sz="2400" dirty="0"/>
          </a:p>
          <a:p>
            <a:pPr lvl="1" algn="just"/>
            <a:r>
              <a:rPr lang="zh-CN" altLang="en-US" dirty="0"/>
              <a:t>透明命名机制保证了</a:t>
            </a:r>
            <a:r>
              <a:rPr lang="en-US" altLang="zh-CN" dirty="0" err="1"/>
              <a:t>Alluxio</a:t>
            </a:r>
            <a:r>
              <a:rPr lang="zh-CN" altLang="en-US" dirty="0"/>
              <a:t>和底层存储系统的命名空间是一致的</a:t>
            </a:r>
            <a:endParaRPr lang="en-US" altLang="zh-CN" dirty="0"/>
          </a:p>
          <a:p>
            <a:pPr lvl="1" algn="just"/>
            <a:r>
              <a:rPr lang="zh-CN" altLang="en-US" dirty="0"/>
              <a:t>统一命名空间</a:t>
            </a:r>
            <a:r>
              <a:rPr lang="en-US" altLang="zh-CN" dirty="0"/>
              <a:t>(UFS</a:t>
            </a:r>
            <a:r>
              <a:rPr lang="zh-CN" altLang="en-US" dirty="0"/>
              <a:t> </a:t>
            </a:r>
            <a:r>
              <a:rPr lang="en-US" altLang="zh-CN" dirty="0"/>
              <a:t>namespace)</a:t>
            </a:r>
            <a:r>
              <a:rPr lang="zh-CN" altLang="en-US" dirty="0"/>
              <a:t>提供了</a:t>
            </a:r>
            <a:r>
              <a:rPr lang="en" altLang="zh-CN" dirty="0"/>
              <a:t>API</a:t>
            </a:r>
            <a:r>
              <a:rPr lang="zh-CN" altLang="en" dirty="0"/>
              <a:t>，</a:t>
            </a:r>
            <a:r>
              <a:rPr lang="zh-CN" altLang="en-US" dirty="0"/>
              <a:t>通过该</a:t>
            </a:r>
            <a:r>
              <a:rPr lang="en" altLang="zh-CN" dirty="0"/>
              <a:t>API</a:t>
            </a:r>
            <a:r>
              <a:rPr lang="zh-CN" altLang="en-US" dirty="0"/>
              <a:t>能够在</a:t>
            </a:r>
            <a:r>
              <a:rPr lang="en-US" altLang="zh-CN" dirty="0" err="1"/>
              <a:t>Alluxio</a:t>
            </a:r>
            <a:r>
              <a:rPr lang="zh-CN" altLang="en-US" dirty="0"/>
              <a:t>中访问多个数据源中的数据</a:t>
            </a:r>
            <a:endParaRPr lang="en-US" dirty="0"/>
          </a:p>
        </p:txBody>
      </p:sp>
      <p:pic>
        <p:nvPicPr>
          <p:cNvPr id="6" name="图片 5">
            <a:extLst>
              <a:ext uri="{FF2B5EF4-FFF2-40B4-BE49-F238E27FC236}">
                <a16:creationId xmlns:a16="http://schemas.microsoft.com/office/drawing/2014/main" id="{A9500EF3-8D34-1D48-9228-93EA313B4F1F}"/>
              </a:ext>
            </a:extLst>
          </p:cNvPr>
          <p:cNvPicPr>
            <a:picLocks noChangeAspect="1"/>
          </p:cNvPicPr>
          <p:nvPr/>
        </p:nvPicPr>
        <p:blipFill>
          <a:blip r:embed="rId3"/>
          <a:stretch>
            <a:fillRect/>
          </a:stretch>
        </p:blipFill>
        <p:spPr>
          <a:xfrm>
            <a:off x="44115" y="3542175"/>
            <a:ext cx="12073229" cy="2930820"/>
          </a:xfrm>
          <a:prstGeom prst="rect">
            <a:avLst/>
          </a:prstGeom>
        </p:spPr>
      </p:pic>
    </p:spTree>
    <p:extLst>
      <p:ext uri="{BB962C8B-B14F-4D97-AF65-F5344CB8AC3E}">
        <p14:creationId xmlns:p14="http://schemas.microsoft.com/office/powerpoint/2010/main" val="37278813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800" b="1" dirty="0" err="1">
                <a:solidFill>
                  <a:srgbClr val="2826F5"/>
                </a:solidFill>
              </a:rPr>
              <a:t>Alluxio</a:t>
            </a:r>
            <a:endParaRPr lang="zh-CN" altLang="en-US" sz="4800" dirty="0">
              <a:solidFill>
                <a:srgbClr val="2826F5"/>
              </a:solidFill>
            </a:endParaRPr>
          </a:p>
        </p:txBody>
      </p:sp>
      <p:sp>
        <p:nvSpPr>
          <p:cNvPr id="4" name="Content Placeholder 3"/>
          <p:cNvSpPr>
            <a:spLocks noGrp="1"/>
          </p:cNvSpPr>
          <p:nvPr>
            <p:ph idx="1"/>
          </p:nvPr>
        </p:nvSpPr>
        <p:spPr>
          <a:xfrm>
            <a:off x="176464" y="1166018"/>
            <a:ext cx="11831052" cy="5499477"/>
          </a:xfrm>
        </p:spPr>
        <p:txBody>
          <a:bodyPr>
            <a:noAutofit/>
          </a:bodyPr>
          <a:lstStyle/>
          <a:p>
            <a:pPr marL="514350" indent="-457200" algn="just">
              <a:buClr>
                <a:schemeClr val="tx1"/>
              </a:buClr>
            </a:pPr>
            <a:r>
              <a:rPr lang="zh-CN" altLang="en-US" dirty="0"/>
              <a:t>容错机制</a:t>
            </a:r>
            <a:endParaRPr lang="en-US" altLang="zh-CN" dirty="0"/>
          </a:p>
          <a:p>
            <a:pPr lvl="1" algn="just">
              <a:buFont typeface="Arial" panose="020B0604020202020204" pitchFamily="34" charset="0"/>
              <a:buChar char="•"/>
            </a:pPr>
            <a:r>
              <a:rPr lang="zh-CN" altLang="en-US" dirty="0"/>
              <a:t>世系关系</a:t>
            </a:r>
            <a:r>
              <a:rPr lang="en-US" altLang="zh-CN" dirty="0"/>
              <a:t>(</a:t>
            </a:r>
            <a:r>
              <a:rPr lang="en-US" altLang="zh-CN" dirty="0">
                <a:sym typeface="+mn-ea"/>
              </a:rPr>
              <a:t>Lineage)</a:t>
            </a:r>
            <a:r>
              <a:rPr lang="zh-CN" altLang="en-US" dirty="0"/>
              <a:t>表示文件之间的依赖关系</a:t>
            </a:r>
            <a:endParaRPr lang="en-US" altLang="zh-CN" dirty="0"/>
          </a:p>
          <a:p>
            <a:pPr lvl="2" algn="just"/>
            <a:r>
              <a:rPr lang="zh-CN" altLang="en-US" dirty="0"/>
              <a:t>每条</a:t>
            </a:r>
            <a:r>
              <a:rPr lang="en-US" altLang="zh-CN" dirty="0"/>
              <a:t>Lineage</a:t>
            </a:r>
            <a:r>
              <a:rPr lang="zh-CN" altLang="en-US" dirty="0"/>
              <a:t>由输入文件列表，输出文件列表，</a:t>
            </a:r>
            <a:r>
              <a:rPr lang="en-US" altLang="zh-CN" dirty="0"/>
              <a:t>job</a:t>
            </a:r>
            <a:r>
              <a:rPr lang="zh-CN" altLang="en-US" dirty="0"/>
              <a:t>，</a:t>
            </a:r>
            <a:r>
              <a:rPr lang="en-US" altLang="zh-CN" dirty="0"/>
              <a:t>options</a:t>
            </a:r>
            <a:r>
              <a:rPr lang="zh-CN" altLang="en-US" dirty="0"/>
              <a:t>组成</a:t>
            </a:r>
            <a:endParaRPr lang="en-US" altLang="zh-CN" dirty="0">
              <a:sym typeface="+mn-ea"/>
            </a:endParaRPr>
          </a:p>
          <a:p>
            <a:pPr lvl="1" algn="just"/>
            <a:r>
              <a:rPr lang="zh-CN" altLang="en-US" dirty="0">
                <a:sym typeface="+mn-ea"/>
              </a:rPr>
              <a:t>当丢失文件时，可根据</a:t>
            </a:r>
            <a:r>
              <a:rPr lang="zh-CN" altLang="en-US" dirty="0"/>
              <a:t>世系关系找到重新计算出该文件时需要的文件和重新运行的</a:t>
            </a:r>
            <a:r>
              <a:rPr lang="en-US" altLang="zh-CN" dirty="0"/>
              <a:t>job</a:t>
            </a:r>
            <a:r>
              <a:rPr lang="zh-CN" altLang="en-US" dirty="0"/>
              <a:t>。</a:t>
            </a:r>
            <a:r>
              <a:rPr lang="zh-CN" altLang="zh-CN" dirty="0"/>
              <a:t>通过重新执行</a:t>
            </a:r>
            <a:r>
              <a:rPr lang="en-US" altLang="zh-CN" dirty="0"/>
              <a:t>job</a:t>
            </a:r>
            <a:r>
              <a:rPr lang="zh-CN" altLang="zh-CN" dirty="0"/>
              <a:t>来恢复丢失的</a:t>
            </a:r>
            <a:r>
              <a:rPr lang="zh-CN" altLang="en-US" dirty="0"/>
              <a:t>文件</a:t>
            </a:r>
            <a:endParaRPr lang="en-US" altLang="zh-CN" dirty="0"/>
          </a:p>
          <a:p>
            <a:pPr lvl="1" algn="just"/>
            <a:r>
              <a:rPr lang="zh-CN" altLang="en-US" dirty="0"/>
              <a:t>对于长时间运行的程序，世系关系的长度随着时间增长。因此，丢失文件以后重计算需要的时间也增长</a:t>
            </a:r>
            <a:endParaRPr lang="en-US" altLang="zh-CN" dirty="0"/>
          </a:p>
          <a:p>
            <a:pPr lvl="1" algn="just"/>
            <a:r>
              <a:rPr lang="zh-CN" altLang="en-US" dirty="0">
                <a:sym typeface="+mn-ea"/>
              </a:rPr>
              <a:t>重计算首先要解决两个问题</a:t>
            </a:r>
          </a:p>
          <a:p>
            <a:pPr lvl="2" algn="just"/>
            <a:r>
              <a:rPr lang="zh-CN" altLang="en-US" sz="2400" dirty="0"/>
              <a:t>如何限制重计算需要的计算时间？</a:t>
            </a:r>
            <a:endParaRPr lang="en-US" altLang="zh-CN" sz="2400" dirty="0"/>
          </a:p>
          <a:p>
            <a:pPr lvl="2" algn="just"/>
            <a:r>
              <a:rPr lang="zh-CN" altLang="en-US" sz="2400" dirty="0"/>
              <a:t>如何为重计算分配资源而又不会太影响其他进程 ？</a:t>
            </a:r>
          </a:p>
        </p:txBody>
      </p:sp>
    </p:spTree>
    <p:extLst>
      <p:ext uri="{BB962C8B-B14F-4D97-AF65-F5344CB8AC3E}">
        <p14:creationId xmlns:p14="http://schemas.microsoft.com/office/powerpoint/2010/main" val="9325492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800" b="1" dirty="0" err="1">
                <a:solidFill>
                  <a:srgbClr val="2826F5"/>
                </a:solidFill>
              </a:rPr>
              <a:t>Alluxio</a:t>
            </a:r>
            <a:endParaRPr lang="zh-CN" altLang="en-US" sz="4800" dirty="0">
              <a:solidFill>
                <a:srgbClr val="2826F5"/>
              </a:solidFill>
            </a:endParaRPr>
          </a:p>
        </p:txBody>
      </p:sp>
      <p:sp>
        <p:nvSpPr>
          <p:cNvPr id="4" name="Content Placeholder 3"/>
          <p:cNvSpPr>
            <a:spLocks noGrp="1"/>
          </p:cNvSpPr>
          <p:nvPr>
            <p:ph idx="1"/>
          </p:nvPr>
        </p:nvSpPr>
        <p:spPr>
          <a:xfrm>
            <a:off x="188493" y="1166018"/>
            <a:ext cx="11903243" cy="1829845"/>
          </a:xfrm>
        </p:spPr>
        <p:txBody>
          <a:bodyPr>
            <a:noAutofit/>
          </a:bodyPr>
          <a:lstStyle/>
          <a:p>
            <a:pPr marL="514350" indent="-457200" algn="just">
              <a:buClr>
                <a:schemeClr val="tx1"/>
              </a:buClr>
            </a:pPr>
            <a:r>
              <a:rPr lang="zh-CN" altLang="en-US" b="1" dirty="0"/>
              <a:t>边缘检查点算法限制重计算时间</a:t>
            </a:r>
            <a:endParaRPr lang="en-US" altLang="zh-CN" b="1" dirty="0"/>
          </a:p>
          <a:p>
            <a:pPr lvl="1" algn="just">
              <a:buFont typeface="Arial" panose="020B0604020202020204" pitchFamily="34" charset="0"/>
              <a:buChar char="•"/>
            </a:pPr>
            <a:r>
              <a:rPr lang="zh-CN" altLang="en-US" dirty="0"/>
              <a:t>算法通过检查最新数据</a:t>
            </a:r>
            <a:r>
              <a:rPr lang="en-US" altLang="zh-CN" dirty="0"/>
              <a:t>DAG</a:t>
            </a:r>
            <a:r>
              <a:rPr lang="zh-CN" altLang="en-US" dirty="0"/>
              <a:t>图的叶子节点来进行异步的</a:t>
            </a:r>
            <a:r>
              <a:rPr lang="en-US" altLang="zh-CN" dirty="0"/>
              <a:t>Checkpoint</a:t>
            </a:r>
          </a:p>
          <a:p>
            <a:pPr lvl="1" algn="just">
              <a:buFont typeface="Arial" panose="020B0604020202020204" pitchFamily="34" charset="0"/>
              <a:buChar char="•"/>
            </a:pPr>
            <a:r>
              <a:rPr lang="zh-CN" altLang="en-US" dirty="0"/>
              <a:t>优先</a:t>
            </a:r>
            <a:r>
              <a:rPr lang="en-US" altLang="zh-CN" dirty="0"/>
              <a:t>Checkpoint</a:t>
            </a:r>
            <a:r>
              <a:rPr lang="zh-CN" altLang="en-US" dirty="0"/>
              <a:t>热点数据到底层存储中，从而使得恢复起来更快</a:t>
            </a:r>
          </a:p>
        </p:txBody>
      </p:sp>
      <p:pic>
        <p:nvPicPr>
          <p:cNvPr id="5" name="图片 4">
            <a:extLst>
              <a:ext uri="{FF2B5EF4-FFF2-40B4-BE49-F238E27FC236}">
                <a16:creationId xmlns:a16="http://schemas.microsoft.com/office/drawing/2014/main" id="{73292565-DD0E-BA41-A668-5E469B714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660" y="2864590"/>
            <a:ext cx="9854680" cy="3874112"/>
          </a:xfrm>
          <a:prstGeom prst="rect">
            <a:avLst/>
          </a:prstGeom>
        </p:spPr>
      </p:pic>
    </p:spTree>
    <p:extLst>
      <p:ext uri="{BB962C8B-B14F-4D97-AF65-F5344CB8AC3E}">
        <p14:creationId xmlns:p14="http://schemas.microsoft.com/office/powerpoint/2010/main" val="22813929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800" b="1" dirty="0" err="1">
                <a:solidFill>
                  <a:srgbClr val="2826F5"/>
                </a:solidFill>
              </a:rPr>
              <a:t>Alluxio</a:t>
            </a:r>
            <a:endParaRPr lang="zh-CN" altLang="en-US" sz="4800" dirty="0">
              <a:solidFill>
                <a:srgbClr val="2826F5"/>
              </a:solidFill>
            </a:endParaRPr>
          </a:p>
        </p:txBody>
      </p:sp>
      <p:sp>
        <p:nvSpPr>
          <p:cNvPr id="4" name="Content Placeholder 3"/>
          <p:cNvSpPr>
            <a:spLocks noGrp="1"/>
          </p:cNvSpPr>
          <p:nvPr>
            <p:ph idx="1"/>
          </p:nvPr>
        </p:nvSpPr>
        <p:spPr>
          <a:xfrm>
            <a:off x="200525" y="1166018"/>
            <a:ext cx="11843085" cy="3433019"/>
          </a:xfrm>
        </p:spPr>
        <p:txBody>
          <a:bodyPr>
            <a:noAutofit/>
          </a:bodyPr>
          <a:lstStyle/>
          <a:p>
            <a:pPr marL="514350" indent="-457200" algn="just">
              <a:buClr>
                <a:schemeClr val="tx1"/>
              </a:buClr>
            </a:pPr>
            <a:r>
              <a:rPr lang="zh-CN" altLang="en-US" dirty="0"/>
              <a:t>基于优先级的调度器</a:t>
            </a:r>
            <a:endParaRPr lang="en-US" altLang="zh-CN" dirty="0"/>
          </a:p>
          <a:p>
            <a:pPr lvl="1" algn="just"/>
            <a:r>
              <a:rPr lang="zh-CN" altLang="en-US" dirty="0"/>
              <a:t>重新计算工作默认为最低优先级，使得对其他工作的影响最小</a:t>
            </a:r>
            <a:endParaRPr lang="en-US" altLang="zh-CN" dirty="0"/>
          </a:p>
          <a:p>
            <a:pPr lvl="1" algn="just"/>
            <a:r>
              <a:rPr lang="zh-CN" altLang="en-US" dirty="0"/>
              <a:t>但是当作业请求的丢失文件的重新计算作业优先级比请求作业本身优先级低时，重计算作业无法获取资源，而请求作业就会阻塞它</a:t>
            </a:r>
          </a:p>
          <a:p>
            <a:pPr lvl="1" algn="just">
              <a:buFont typeface="Arial" panose="020B0604020202020204" pitchFamily="34" charset="0"/>
              <a:buChar char="•"/>
            </a:pPr>
            <a:r>
              <a:rPr lang="zh-CN" altLang="en-US" dirty="0"/>
              <a:t>通过优先级继承，解决优先倒置的问题</a:t>
            </a:r>
            <a:endParaRPr lang="en-US" altLang="zh-CN" dirty="0"/>
          </a:p>
          <a:p>
            <a:pPr lvl="1" algn="just">
              <a:buFont typeface="Arial" panose="020B0604020202020204" pitchFamily="34" charset="0"/>
              <a:buChar char="•"/>
            </a:pPr>
            <a:r>
              <a:rPr lang="zh-CN" altLang="en-US" dirty="0"/>
              <a:t>当</a:t>
            </a:r>
            <a:r>
              <a:rPr lang="en-US" altLang="zh-CN" dirty="0"/>
              <a:t>J2</a:t>
            </a:r>
            <a:r>
              <a:rPr lang="zh-CN" altLang="en-US" dirty="0"/>
              <a:t>请求文件</a:t>
            </a:r>
            <a:r>
              <a:rPr lang="en-US" altLang="zh-CN" dirty="0"/>
              <a:t>F2</a:t>
            </a:r>
            <a:r>
              <a:rPr lang="zh-CN" altLang="en-US" dirty="0"/>
              <a:t>时，</a:t>
            </a:r>
            <a:r>
              <a:rPr lang="en-US" altLang="zh-CN" dirty="0" err="1"/>
              <a:t>Alluxio</a:t>
            </a:r>
            <a:r>
              <a:rPr lang="zh-CN" altLang="en-US" dirty="0"/>
              <a:t>增加重计算作业</a:t>
            </a:r>
            <a:r>
              <a:rPr lang="en-US" altLang="zh-CN" dirty="0"/>
              <a:t>R2</a:t>
            </a:r>
            <a:r>
              <a:rPr lang="zh-CN" altLang="en-US" dirty="0"/>
              <a:t>的优先级为</a:t>
            </a:r>
            <a:r>
              <a:rPr lang="en-US" altLang="zh-CN" dirty="0"/>
              <a:t>P2</a:t>
            </a:r>
            <a:r>
              <a:rPr lang="zh-CN" altLang="en-US" dirty="0"/>
              <a:t>。 如果</a:t>
            </a:r>
            <a:r>
              <a:rPr lang="en-US" altLang="zh-CN" dirty="0"/>
              <a:t>F2</a:t>
            </a:r>
            <a:r>
              <a:rPr lang="zh-CN" altLang="en-US" dirty="0"/>
              <a:t>稍后被</a:t>
            </a:r>
            <a:r>
              <a:rPr lang="en-US" altLang="zh-CN" dirty="0"/>
              <a:t>J3</a:t>
            </a:r>
            <a:r>
              <a:rPr lang="zh-CN" altLang="en-US" dirty="0"/>
              <a:t>读取，则</a:t>
            </a:r>
            <a:r>
              <a:rPr lang="en-US" altLang="zh-CN" dirty="0" err="1"/>
              <a:t>Alluxio</a:t>
            </a:r>
            <a:r>
              <a:rPr lang="zh-CN" altLang="en-US" dirty="0"/>
              <a:t>进一步增加其优先级</a:t>
            </a:r>
          </a:p>
        </p:txBody>
      </p:sp>
      <p:pic>
        <p:nvPicPr>
          <p:cNvPr id="6" name="图片 5">
            <a:extLst>
              <a:ext uri="{FF2B5EF4-FFF2-40B4-BE49-F238E27FC236}">
                <a16:creationId xmlns:a16="http://schemas.microsoft.com/office/drawing/2014/main" id="{0934FDBF-210C-CD46-B9A1-7621A1A9E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957" y="4982126"/>
            <a:ext cx="6564086" cy="1828800"/>
          </a:xfrm>
          <a:prstGeom prst="rect">
            <a:avLst/>
          </a:prstGeom>
        </p:spPr>
      </p:pic>
    </p:spTree>
    <p:extLst>
      <p:ext uri="{BB962C8B-B14F-4D97-AF65-F5344CB8AC3E}">
        <p14:creationId xmlns:p14="http://schemas.microsoft.com/office/powerpoint/2010/main" val="285992509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20316" y="1153640"/>
            <a:ext cx="11911263" cy="2216401"/>
          </a:xfrm>
        </p:spPr>
        <p:txBody>
          <a:bodyPr>
            <a:noAutofit/>
          </a:bodyPr>
          <a:lstStyle/>
          <a:p>
            <a:pPr marL="514350" indent="-457200" algn="just">
              <a:buClr>
                <a:schemeClr val="tx1"/>
              </a:buClr>
            </a:pPr>
            <a:r>
              <a:rPr lang="zh-CN" altLang="en-US" sz="2400" dirty="0"/>
              <a:t>基于公平共享的调度器</a:t>
            </a:r>
            <a:endParaRPr lang="en-US" altLang="zh-CN" sz="2400" dirty="0"/>
          </a:p>
          <a:p>
            <a:pPr lvl="1" algn="just">
              <a:buFont typeface="Arial" panose="020B0604020202020204" pitchFamily="34" charset="0"/>
              <a:buChar char="•"/>
            </a:pPr>
            <a:r>
              <a:rPr lang="zh-CN" altLang="en-US" sz="2000" dirty="0"/>
              <a:t>所有重新计算作业</a:t>
            </a:r>
            <a:r>
              <a:rPr lang="en-US" altLang="zh-CN" sz="2000" dirty="0"/>
              <a:t>(</a:t>
            </a:r>
            <a:r>
              <a:rPr lang="zh-CN" altLang="en-US" sz="2000" dirty="0"/>
              <a:t>如文件</a:t>
            </a:r>
            <a:r>
              <a:rPr lang="en-US" altLang="zh-CN" sz="2000" dirty="0"/>
              <a:t>F2, F3</a:t>
            </a:r>
            <a:r>
              <a:rPr lang="zh-CN" altLang="en-US" sz="2000" dirty="0"/>
              <a:t>的重计算作业</a:t>
            </a:r>
            <a:r>
              <a:rPr lang="en-US" altLang="zh-CN" sz="2000" dirty="0"/>
              <a:t>R2, R3)</a:t>
            </a:r>
            <a:r>
              <a:rPr lang="zh-CN" altLang="en-US" sz="2000" dirty="0"/>
              <a:t>共享默认权重</a:t>
            </a:r>
            <a:r>
              <a:rPr lang="en-US" altLang="zh-CN" sz="2000" dirty="0"/>
              <a:t>WR</a:t>
            </a:r>
          </a:p>
          <a:p>
            <a:pPr lvl="1" algn="just">
              <a:buFont typeface="Arial" panose="020B0604020202020204" pitchFamily="34" charset="0"/>
              <a:buChar char="•"/>
            </a:pPr>
            <a:r>
              <a:rPr lang="zh-CN" altLang="en-US" sz="2000" dirty="0"/>
              <a:t>当作业需要访问丢失数据时，部分请求作业的权重</a:t>
            </a:r>
            <a:r>
              <a:rPr lang="en-US" altLang="zh-CN" sz="2000" dirty="0"/>
              <a:t>(</a:t>
            </a:r>
            <a:r>
              <a:rPr lang="zh-CN" altLang="en-US" sz="2000" dirty="0"/>
              <a:t>如</a:t>
            </a:r>
            <a:r>
              <a:rPr lang="en-US" altLang="zh-CN" sz="2000" dirty="0"/>
              <a:t>J2</a:t>
            </a:r>
            <a:r>
              <a:rPr lang="zh-CN" altLang="en-US" sz="2000" dirty="0"/>
              <a:t>和</a:t>
            </a:r>
            <a:r>
              <a:rPr lang="en-US" altLang="zh-CN" sz="2000" dirty="0"/>
              <a:t>J3</a:t>
            </a:r>
            <a:r>
              <a:rPr lang="zh-CN" altLang="en-US" sz="2000" dirty="0"/>
              <a:t>的权重</a:t>
            </a:r>
            <a:r>
              <a:rPr lang="en-US" altLang="zh-CN" sz="2000" dirty="0"/>
              <a:t>W2</a:t>
            </a:r>
            <a:r>
              <a:rPr lang="zh-CN" altLang="en-US" sz="2000" dirty="0"/>
              <a:t>和</a:t>
            </a:r>
            <a:r>
              <a:rPr lang="en-US" altLang="zh-CN" sz="2000" dirty="0"/>
              <a:t>W3)</a:t>
            </a:r>
            <a:r>
              <a:rPr lang="zh-CN" altLang="en-US" sz="2000" dirty="0"/>
              <a:t>将被移至重新计算作业（如</a:t>
            </a:r>
            <a:r>
              <a:rPr lang="en-US" altLang="zh-CN" sz="2000" dirty="0"/>
              <a:t>R2</a:t>
            </a:r>
            <a:r>
              <a:rPr lang="zh-CN" altLang="en-US" sz="2000" dirty="0"/>
              <a:t>）</a:t>
            </a:r>
            <a:endParaRPr lang="en-US" altLang="zh-CN" sz="2000" dirty="0"/>
          </a:p>
          <a:p>
            <a:pPr lvl="1" algn="just"/>
            <a:r>
              <a:rPr lang="zh-CN" altLang="en-US" sz="2000" dirty="0"/>
              <a:t>当作业请求丢失的文件时，相应的重新计算作业的份额会增加。由于增加的份额来自提出要求的工作，所以对其他正常作业没有影响</a:t>
            </a:r>
          </a:p>
        </p:txBody>
      </p:sp>
      <p:sp>
        <p:nvSpPr>
          <p:cNvPr id="2" name="标题 1"/>
          <p:cNvSpPr>
            <a:spLocks noGrp="1"/>
          </p:cNvSpPr>
          <p:nvPr>
            <p:ph type="title"/>
          </p:nvPr>
        </p:nvSpPr>
        <p:spPr/>
        <p:txBody>
          <a:bodyPr>
            <a:normAutofit/>
          </a:bodyPr>
          <a:lstStyle/>
          <a:p>
            <a:r>
              <a:rPr lang="en-US" altLang="zh-CN" sz="4800" b="1" dirty="0" err="1">
                <a:solidFill>
                  <a:srgbClr val="2826F5"/>
                </a:solidFill>
              </a:rPr>
              <a:t>Alluxio</a:t>
            </a:r>
            <a:endParaRPr lang="zh-CN" altLang="en-US" sz="4800" dirty="0">
              <a:solidFill>
                <a:srgbClr val="2826F5"/>
              </a:solidFill>
            </a:endParaRPr>
          </a:p>
        </p:txBody>
      </p:sp>
      <p:grpSp>
        <p:nvGrpSpPr>
          <p:cNvPr id="17" name="组合 16"/>
          <p:cNvGrpSpPr/>
          <p:nvPr/>
        </p:nvGrpSpPr>
        <p:grpSpPr>
          <a:xfrm>
            <a:off x="661608" y="3428497"/>
            <a:ext cx="3403159" cy="3220344"/>
            <a:chOff x="661608" y="3548817"/>
            <a:chExt cx="3403159" cy="3220344"/>
          </a:xfrm>
        </p:grpSpPr>
        <p:sp>
          <p:nvSpPr>
            <p:cNvPr id="11" name="文本框 10"/>
            <p:cNvSpPr txBox="1"/>
            <p:nvPr/>
          </p:nvSpPr>
          <p:spPr>
            <a:xfrm>
              <a:off x="661608" y="5845831"/>
              <a:ext cx="3403159" cy="923330"/>
            </a:xfrm>
            <a:prstGeom prst="rect">
              <a:avLst/>
            </a:prstGeom>
            <a:noFill/>
          </p:spPr>
          <p:txBody>
            <a:bodyPr wrap="square" rtlCol="0">
              <a:spAutoFit/>
            </a:bodyPr>
            <a:lstStyle/>
            <a:p>
              <a:r>
                <a:rPr lang="en-US" altLang="zh-CN" dirty="0">
                  <a:ea typeface="SimHei" panose="02010609060101010101" pitchFamily="49" charset="-122"/>
                </a:rPr>
                <a:t>a)</a:t>
              </a:r>
              <a:r>
                <a:rPr lang="zh-CN" altLang="en-US" dirty="0">
                  <a:ea typeface="SimHei" panose="02010609060101010101" pitchFamily="49" charset="-122"/>
                </a:rPr>
                <a:t>当作业</a:t>
              </a:r>
              <a:r>
                <a:rPr lang="en-US" altLang="zh-CN" dirty="0">
                  <a:ea typeface="SimHei" panose="02010609060101010101" pitchFamily="49" charset="-122"/>
                </a:rPr>
                <a:t>J2</a:t>
              </a:r>
              <a:r>
                <a:rPr lang="zh-CN" altLang="en-US" dirty="0">
                  <a:ea typeface="SimHei" panose="02010609060101010101" pitchFamily="49" charset="-122"/>
                </a:rPr>
                <a:t>请求文件</a:t>
              </a:r>
              <a:r>
                <a:rPr lang="en-US" altLang="zh-CN" dirty="0">
                  <a:ea typeface="SimHei" panose="02010609060101010101" pitchFamily="49" charset="-122"/>
                </a:rPr>
                <a:t>F2</a:t>
              </a:r>
              <a:r>
                <a:rPr lang="zh-CN" altLang="en-US" dirty="0">
                  <a:ea typeface="SimHei" panose="02010609060101010101" pitchFamily="49" charset="-122"/>
                </a:rPr>
                <a:t>时，</a:t>
              </a:r>
              <a:r>
                <a:rPr lang="en-US" altLang="zh-CN" dirty="0">
                  <a:ea typeface="SimHei" panose="02010609060101010101" pitchFamily="49" charset="-122"/>
                </a:rPr>
                <a:t>J2</a:t>
              </a:r>
              <a:r>
                <a:rPr lang="zh-CN" altLang="en-US" dirty="0">
                  <a:ea typeface="SimHei" panose="02010609060101010101" pitchFamily="49" charset="-122"/>
                </a:rPr>
                <a:t>将其权重</a:t>
              </a:r>
              <a:r>
                <a:rPr lang="en-US" altLang="zh-CN" dirty="0">
                  <a:ea typeface="SimHei" panose="02010609060101010101" pitchFamily="49" charset="-122"/>
                </a:rPr>
                <a:t>W2</a:t>
              </a:r>
              <a:r>
                <a:rPr lang="zh-CN" altLang="en-US" dirty="0">
                  <a:ea typeface="SimHei" panose="02010609060101010101" pitchFamily="49" charset="-122"/>
                </a:rPr>
                <a:t>的</a:t>
              </a:r>
              <a:r>
                <a:rPr lang="en-US" altLang="zh-CN" dirty="0">
                  <a:ea typeface="SimHei" panose="02010609060101010101" pitchFamily="49" charset="-122"/>
                </a:rPr>
                <a:t>a*W2(0&lt;a&lt;1)</a:t>
              </a:r>
              <a:r>
                <a:rPr lang="zh-CN" altLang="en-US" dirty="0">
                  <a:ea typeface="SimHei" panose="02010609060101010101" pitchFamily="49" charset="-122"/>
                </a:rPr>
                <a:t>分给重计算作业</a:t>
              </a:r>
              <a:r>
                <a:rPr lang="en-US" altLang="zh-CN" dirty="0">
                  <a:ea typeface="SimHei" panose="02010609060101010101" pitchFamily="49" charset="-122"/>
                </a:rPr>
                <a:t>R2</a:t>
              </a:r>
              <a:endParaRPr lang="zh-CN" altLang="en-US" dirty="0">
                <a:ea typeface="SimHei" panose="02010609060101010101" pitchFamily="49" charset="-122"/>
              </a:endParaRPr>
            </a:p>
          </p:txBody>
        </p:sp>
        <p:grpSp>
          <p:nvGrpSpPr>
            <p:cNvPr id="6" name="组合 5"/>
            <p:cNvGrpSpPr/>
            <p:nvPr/>
          </p:nvGrpSpPr>
          <p:grpSpPr>
            <a:xfrm>
              <a:off x="1155026" y="3548817"/>
              <a:ext cx="2754365" cy="2303259"/>
              <a:chOff x="1155026" y="3548817"/>
              <a:chExt cx="2754365" cy="2303259"/>
            </a:xfrm>
          </p:grpSpPr>
          <p:pic>
            <p:nvPicPr>
              <p:cNvPr id="15" name="图片 14">
                <a:extLst>
                  <a:ext uri="{FF2B5EF4-FFF2-40B4-BE49-F238E27FC236}">
                    <a16:creationId xmlns:a16="http://schemas.microsoft.com/office/drawing/2014/main" id="{3A84AC51-A713-442D-A29F-8D32FB1F7411}"/>
                  </a:ext>
                </a:extLst>
              </p:cNvPr>
              <p:cNvPicPr>
                <a:picLocks noChangeAspect="1"/>
              </p:cNvPicPr>
              <p:nvPr/>
            </p:nvPicPr>
            <p:blipFill>
              <a:blip r:embed="rId3"/>
              <a:stretch>
                <a:fillRect/>
              </a:stretch>
            </p:blipFill>
            <p:spPr>
              <a:xfrm>
                <a:off x="1155026" y="3548817"/>
                <a:ext cx="2754365" cy="2230147"/>
              </a:xfrm>
              <a:prstGeom prst="rect">
                <a:avLst/>
              </a:prstGeom>
            </p:spPr>
          </p:pic>
          <p:sp>
            <p:nvSpPr>
              <p:cNvPr id="16" name="矩形 15">
                <a:extLst>
                  <a:ext uri="{FF2B5EF4-FFF2-40B4-BE49-F238E27FC236}">
                    <a16:creationId xmlns:a16="http://schemas.microsoft.com/office/drawing/2014/main" id="{F7CAC59A-395E-4917-BF19-FE4FC1FD866B}"/>
                  </a:ext>
                </a:extLst>
              </p:cNvPr>
              <p:cNvSpPr/>
              <p:nvPr/>
            </p:nvSpPr>
            <p:spPr>
              <a:xfrm>
                <a:off x="1349637" y="4303067"/>
                <a:ext cx="1658605" cy="1549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SimHei" panose="02010609060101010101" pitchFamily="49" charset="-122"/>
                </a:endParaRPr>
              </a:p>
            </p:txBody>
          </p:sp>
        </p:grpSp>
      </p:grpSp>
      <p:grpSp>
        <p:nvGrpSpPr>
          <p:cNvPr id="9" name="组合 8"/>
          <p:cNvGrpSpPr/>
          <p:nvPr/>
        </p:nvGrpSpPr>
        <p:grpSpPr>
          <a:xfrm>
            <a:off x="4554097" y="3500807"/>
            <a:ext cx="3257363" cy="3040188"/>
            <a:chOff x="4554097" y="3621127"/>
            <a:chExt cx="3257363" cy="3040188"/>
          </a:xfrm>
        </p:grpSpPr>
        <p:sp>
          <p:nvSpPr>
            <p:cNvPr id="12" name="文本框 11"/>
            <p:cNvSpPr txBox="1"/>
            <p:nvPr/>
          </p:nvSpPr>
          <p:spPr>
            <a:xfrm>
              <a:off x="4554097" y="6005651"/>
              <a:ext cx="3257363" cy="655664"/>
            </a:xfrm>
            <a:prstGeom prst="rect">
              <a:avLst/>
            </a:prstGeom>
            <a:noFill/>
          </p:spPr>
          <p:txBody>
            <a:bodyPr wrap="square" rtlCol="0">
              <a:spAutoFit/>
            </a:bodyPr>
            <a:lstStyle/>
            <a:p>
              <a:r>
                <a:rPr lang="en-US" altLang="zh-CN" dirty="0">
                  <a:ea typeface="SimHei" panose="02010609060101010101" pitchFamily="49" charset="-122"/>
                </a:rPr>
                <a:t>b)</a:t>
              </a:r>
              <a:r>
                <a:rPr lang="zh-CN" altLang="en-US" dirty="0">
                  <a:ea typeface="SimHei" panose="02010609060101010101" pitchFamily="49" charset="-122"/>
                </a:rPr>
                <a:t>当</a:t>
              </a:r>
              <a:r>
                <a:rPr lang="en-US" altLang="zh-CN" dirty="0">
                  <a:ea typeface="SimHei" panose="02010609060101010101" pitchFamily="49" charset="-122"/>
                </a:rPr>
                <a:t>J3</a:t>
              </a:r>
              <a:r>
                <a:rPr lang="zh-CN" altLang="en-US" dirty="0">
                  <a:ea typeface="SimHei" panose="02010609060101010101" pitchFamily="49" charset="-122"/>
                </a:rPr>
                <a:t>稍后也请求</a:t>
              </a:r>
              <a:r>
                <a:rPr lang="en-US" altLang="zh-CN" dirty="0">
                  <a:ea typeface="SimHei" panose="02010609060101010101" pitchFamily="49" charset="-122"/>
                </a:rPr>
                <a:t>F2</a:t>
              </a:r>
              <a:r>
                <a:rPr lang="zh-CN" altLang="en-US" dirty="0">
                  <a:ea typeface="SimHei" panose="02010609060101010101" pitchFamily="49" charset="-122"/>
                </a:rPr>
                <a:t>时，</a:t>
              </a:r>
              <a:r>
                <a:rPr lang="en-US" altLang="zh-CN" dirty="0">
                  <a:ea typeface="SimHei" panose="02010609060101010101" pitchFamily="49" charset="-122"/>
                </a:rPr>
                <a:t>J3</a:t>
              </a:r>
              <a:r>
                <a:rPr lang="zh-CN" altLang="en-US" dirty="0">
                  <a:ea typeface="SimHei" panose="02010609060101010101" pitchFamily="49" charset="-122"/>
                </a:rPr>
                <a:t>在</a:t>
              </a:r>
              <a:r>
                <a:rPr lang="en-US" altLang="zh-CN" dirty="0">
                  <a:ea typeface="SimHei" panose="02010609060101010101" pitchFamily="49" charset="-122"/>
                </a:rPr>
                <a:t>W3</a:t>
              </a:r>
              <a:r>
                <a:rPr lang="zh-CN" altLang="en-US" dirty="0">
                  <a:ea typeface="SimHei" panose="02010609060101010101" pitchFamily="49" charset="-122"/>
                </a:rPr>
                <a:t>下分出</a:t>
              </a:r>
              <a:r>
                <a:rPr lang="en-US" altLang="zh-CN" dirty="0">
                  <a:ea typeface="SimHei" panose="02010609060101010101" pitchFamily="49" charset="-122"/>
                </a:rPr>
                <a:t>a*W3</a:t>
              </a:r>
              <a:r>
                <a:rPr lang="zh-CN" altLang="en-US" dirty="0">
                  <a:ea typeface="SimHei" panose="02010609060101010101" pitchFamily="49" charset="-122"/>
                </a:rPr>
                <a:t>的权重给</a:t>
              </a:r>
              <a:r>
                <a:rPr lang="en-US" altLang="zh-CN" dirty="0">
                  <a:ea typeface="SimHei" panose="02010609060101010101" pitchFamily="49" charset="-122"/>
                </a:rPr>
                <a:t>R2</a:t>
              </a:r>
              <a:endParaRPr lang="zh-CN" altLang="en-US" dirty="0">
                <a:ea typeface="SimHei" panose="02010609060101010101" pitchFamily="49" charset="-122"/>
              </a:endParaRPr>
            </a:p>
          </p:txBody>
        </p:sp>
        <p:grpSp>
          <p:nvGrpSpPr>
            <p:cNvPr id="8" name="组合 7"/>
            <p:cNvGrpSpPr/>
            <p:nvPr/>
          </p:nvGrpSpPr>
          <p:grpSpPr>
            <a:xfrm>
              <a:off x="4672413" y="3621127"/>
              <a:ext cx="3071659" cy="2312342"/>
              <a:chOff x="4481580" y="3621127"/>
              <a:chExt cx="3071659" cy="2312342"/>
            </a:xfrm>
          </p:grpSpPr>
          <p:pic>
            <p:nvPicPr>
              <p:cNvPr id="18" name="图片 17">
                <a:extLst>
                  <a:ext uri="{FF2B5EF4-FFF2-40B4-BE49-F238E27FC236}">
                    <a16:creationId xmlns:a16="http://schemas.microsoft.com/office/drawing/2014/main" id="{1868131B-A637-43AA-AAED-F3FC43204BC2}"/>
                  </a:ext>
                </a:extLst>
              </p:cNvPr>
              <p:cNvPicPr>
                <a:picLocks noChangeAspect="1"/>
              </p:cNvPicPr>
              <p:nvPr/>
            </p:nvPicPr>
            <p:blipFill>
              <a:blip r:embed="rId4"/>
              <a:stretch>
                <a:fillRect/>
              </a:stretch>
            </p:blipFill>
            <p:spPr>
              <a:xfrm>
                <a:off x="4481580" y="3621127"/>
                <a:ext cx="3071659" cy="2181576"/>
              </a:xfrm>
              <a:prstGeom prst="rect">
                <a:avLst/>
              </a:prstGeom>
            </p:spPr>
          </p:pic>
          <p:sp>
            <p:nvSpPr>
              <p:cNvPr id="19" name="矩形 18">
                <a:extLst>
                  <a:ext uri="{FF2B5EF4-FFF2-40B4-BE49-F238E27FC236}">
                    <a16:creationId xmlns:a16="http://schemas.microsoft.com/office/drawing/2014/main" id="{6B1A571C-C451-4FD2-8C72-83FEF2244973}"/>
                  </a:ext>
                </a:extLst>
              </p:cNvPr>
              <p:cNvSpPr/>
              <p:nvPr/>
            </p:nvSpPr>
            <p:spPr>
              <a:xfrm>
                <a:off x="5460239" y="4384460"/>
                <a:ext cx="809679" cy="1549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SimHei" panose="02010609060101010101" pitchFamily="49" charset="-122"/>
                </a:endParaRPr>
              </a:p>
            </p:txBody>
          </p:sp>
        </p:grpSp>
      </p:grpSp>
      <p:grpSp>
        <p:nvGrpSpPr>
          <p:cNvPr id="10" name="组合 9"/>
          <p:cNvGrpSpPr/>
          <p:nvPr/>
        </p:nvGrpSpPr>
        <p:grpSpPr>
          <a:xfrm>
            <a:off x="8293780" y="3310570"/>
            <a:ext cx="3071660" cy="3285816"/>
            <a:chOff x="8293780" y="3539178"/>
            <a:chExt cx="3071660" cy="3285816"/>
          </a:xfrm>
        </p:grpSpPr>
        <p:sp>
          <p:nvSpPr>
            <p:cNvPr id="13" name="文本框 12"/>
            <p:cNvSpPr txBox="1"/>
            <p:nvPr/>
          </p:nvSpPr>
          <p:spPr>
            <a:xfrm>
              <a:off x="8356850" y="5901664"/>
              <a:ext cx="2945521" cy="923330"/>
            </a:xfrm>
            <a:prstGeom prst="rect">
              <a:avLst/>
            </a:prstGeom>
            <a:noFill/>
          </p:spPr>
          <p:txBody>
            <a:bodyPr wrap="square" rtlCol="0">
              <a:spAutoFit/>
            </a:bodyPr>
            <a:lstStyle/>
            <a:p>
              <a:r>
                <a:rPr lang="en-US" altLang="zh-CN" dirty="0">
                  <a:ea typeface="SimHei" panose="02010609060101010101" pitchFamily="49" charset="-122"/>
                </a:rPr>
                <a:t>c)</a:t>
              </a:r>
              <a:r>
                <a:rPr lang="zh-CN" altLang="en-US" dirty="0">
                  <a:ea typeface="SimHei" panose="02010609060101010101" pitchFamily="49" charset="-122"/>
                </a:rPr>
                <a:t>当</a:t>
              </a:r>
              <a:r>
                <a:rPr lang="en-US" altLang="zh-CN" dirty="0">
                  <a:ea typeface="SimHei" panose="02010609060101010101" pitchFamily="49" charset="-122"/>
                </a:rPr>
                <a:t>R2</a:t>
              </a:r>
              <a:r>
                <a:rPr lang="zh-CN" altLang="en-US" dirty="0">
                  <a:ea typeface="SimHei" panose="02010609060101010101" pitchFamily="49" charset="-122"/>
                </a:rPr>
                <a:t>完成时，</a:t>
              </a:r>
              <a:r>
                <a:rPr lang="en-US" altLang="zh-CN" dirty="0">
                  <a:ea typeface="SimHei" panose="02010609060101010101" pitchFamily="49" charset="-122"/>
                </a:rPr>
                <a:t>J2</a:t>
              </a:r>
              <a:r>
                <a:rPr lang="zh-CN" altLang="en-US" dirty="0">
                  <a:ea typeface="SimHei" panose="02010609060101010101" pitchFamily="49" charset="-122"/>
                </a:rPr>
                <a:t>和</a:t>
              </a:r>
              <a:r>
                <a:rPr lang="en-US" altLang="zh-CN" dirty="0">
                  <a:ea typeface="SimHei" panose="02010609060101010101" pitchFamily="49" charset="-122"/>
                </a:rPr>
                <a:t>J3</a:t>
              </a:r>
              <a:r>
                <a:rPr lang="zh-CN" altLang="en-US" dirty="0">
                  <a:ea typeface="SimHei" panose="02010609060101010101" pitchFamily="49" charset="-122"/>
                </a:rPr>
                <a:t>分别恢复所有先前的份额</a:t>
              </a:r>
              <a:r>
                <a:rPr lang="en-US" altLang="zh-CN" dirty="0">
                  <a:ea typeface="SimHei" panose="02010609060101010101" pitchFamily="49" charset="-122"/>
                </a:rPr>
                <a:t>W2</a:t>
              </a:r>
              <a:r>
                <a:rPr lang="zh-CN" altLang="en-US" dirty="0">
                  <a:ea typeface="SimHei" panose="02010609060101010101" pitchFamily="49" charset="-122"/>
                </a:rPr>
                <a:t>和</a:t>
              </a:r>
              <a:r>
                <a:rPr lang="en-US" altLang="zh-CN" dirty="0">
                  <a:ea typeface="SimHei" panose="02010609060101010101" pitchFamily="49" charset="-122"/>
                </a:rPr>
                <a:t>W3</a:t>
              </a:r>
              <a:endParaRPr lang="zh-CN" altLang="en-US" dirty="0">
                <a:ea typeface="SimHei" panose="02010609060101010101" pitchFamily="49" charset="-122"/>
              </a:endParaRPr>
            </a:p>
          </p:txBody>
        </p:sp>
        <p:pic>
          <p:nvPicPr>
            <p:cNvPr id="21" name="图片 20">
              <a:extLst>
                <a:ext uri="{FF2B5EF4-FFF2-40B4-BE49-F238E27FC236}">
                  <a16:creationId xmlns:a16="http://schemas.microsoft.com/office/drawing/2014/main" id="{8DE9E007-2291-453B-9358-27CAEEC2E9AB}"/>
                </a:ext>
              </a:extLst>
            </p:cNvPr>
            <p:cNvPicPr>
              <a:picLocks noChangeAspect="1"/>
            </p:cNvPicPr>
            <p:nvPr/>
          </p:nvPicPr>
          <p:blipFill>
            <a:blip r:embed="rId5"/>
            <a:stretch>
              <a:fillRect/>
            </a:stretch>
          </p:blipFill>
          <p:spPr>
            <a:xfrm>
              <a:off x="8293780" y="3539178"/>
              <a:ext cx="3071660" cy="2279541"/>
            </a:xfrm>
            <a:prstGeom prst="rect">
              <a:avLst/>
            </a:prstGeom>
          </p:spPr>
        </p:pic>
      </p:grpSp>
    </p:spTree>
    <p:extLst>
      <p:ext uri="{BB962C8B-B14F-4D97-AF65-F5344CB8AC3E}">
        <p14:creationId xmlns:p14="http://schemas.microsoft.com/office/powerpoint/2010/main" val="18497702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solidFill>
                  <a:srgbClr val="2826F5"/>
                </a:solidFill>
              </a:rPr>
              <a:t>总结</a:t>
            </a:r>
            <a:r>
              <a:rPr lang="en-US" altLang="zh-CN" sz="4800" dirty="0">
                <a:solidFill>
                  <a:srgbClr val="2826F5"/>
                </a:solidFill>
              </a:rPr>
              <a:t>-</a:t>
            </a:r>
            <a:r>
              <a:rPr lang="zh-CN" altLang="en-US" sz="4800" dirty="0">
                <a:solidFill>
                  <a:srgbClr val="2826F5"/>
                </a:solidFill>
              </a:rPr>
              <a:t>优点</a:t>
            </a:r>
          </a:p>
        </p:txBody>
      </p:sp>
      <p:sp>
        <p:nvSpPr>
          <p:cNvPr id="4" name="内容占位符 3"/>
          <p:cNvSpPr>
            <a:spLocks noGrp="1"/>
          </p:cNvSpPr>
          <p:nvPr>
            <p:ph idx="1"/>
          </p:nvPr>
        </p:nvSpPr>
        <p:spPr>
          <a:xfrm>
            <a:off x="272716" y="1115616"/>
            <a:ext cx="11662610" cy="4936268"/>
          </a:xfrm>
        </p:spPr>
        <p:txBody>
          <a:bodyPr>
            <a:normAutofit/>
          </a:bodyPr>
          <a:lstStyle/>
          <a:p>
            <a:pPr>
              <a:lnSpc>
                <a:spcPct val="150000"/>
              </a:lnSpc>
              <a:buFont typeface="Arial" panose="020B0604020202020204" pitchFamily="34" charset="0"/>
              <a:buChar char="•"/>
            </a:pPr>
            <a:r>
              <a:rPr lang="zh-CN" altLang="en-US" dirty="0"/>
              <a:t>系统可扩展</a:t>
            </a:r>
            <a:endParaRPr lang="en-US" altLang="zh-CN" dirty="0"/>
          </a:p>
          <a:p>
            <a:pPr>
              <a:lnSpc>
                <a:spcPct val="150000"/>
              </a:lnSpc>
              <a:buFont typeface="Arial" panose="020B0604020202020204" pitchFamily="34" charset="0"/>
              <a:buChar char="•"/>
            </a:pPr>
            <a:r>
              <a:rPr lang="zh-CN" altLang="en-US" dirty="0"/>
              <a:t>隐藏了消息通信</a:t>
            </a:r>
            <a:endParaRPr lang="en-US" altLang="zh-CN" dirty="0"/>
          </a:p>
          <a:p>
            <a:pPr>
              <a:lnSpc>
                <a:spcPct val="150000"/>
              </a:lnSpc>
              <a:buFont typeface="Arial" panose="020B0604020202020204" pitchFamily="34" charset="0"/>
              <a:buChar char="•"/>
            </a:pPr>
            <a:r>
              <a:rPr lang="zh-CN" altLang="en-US" dirty="0"/>
              <a:t>更大的虚存空间</a:t>
            </a:r>
            <a:r>
              <a:rPr lang="en-US" altLang="zh-CN" dirty="0"/>
              <a:t> </a:t>
            </a:r>
          </a:p>
          <a:p>
            <a:pPr>
              <a:lnSpc>
                <a:spcPct val="150000"/>
              </a:lnSpc>
              <a:buFont typeface="Arial" panose="020B0604020202020204" pitchFamily="34" charset="0"/>
              <a:buChar char="•"/>
            </a:pPr>
            <a:r>
              <a:rPr lang="zh-CN" altLang="en-US" dirty="0"/>
              <a:t>对顺序程序设计的简单扩展</a:t>
            </a:r>
            <a:endParaRPr lang="en-US" altLang="zh-CN" dirty="0"/>
          </a:p>
          <a:p>
            <a:pPr>
              <a:lnSpc>
                <a:spcPct val="150000"/>
              </a:lnSpc>
              <a:buFont typeface="Arial" panose="020B0604020202020204" pitchFamily="34" charset="0"/>
              <a:buChar char="•"/>
            </a:pPr>
            <a:r>
              <a:rPr lang="zh-CN" altLang="en-US" dirty="0"/>
              <a:t>不需要显式复制和发送数据到目标处理器，就能处理复杂庞大的数据</a:t>
            </a:r>
          </a:p>
        </p:txBody>
      </p:sp>
    </p:spTree>
    <p:extLst>
      <p:ext uri="{BB962C8B-B14F-4D97-AF65-F5344CB8AC3E}">
        <p14:creationId xmlns:p14="http://schemas.microsoft.com/office/powerpoint/2010/main" val="3124699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solidFill>
                  <a:srgbClr val="2826F5"/>
                </a:solidFill>
              </a:rPr>
              <a:t>总结</a:t>
            </a:r>
            <a:r>
              <a:rPr lang="en-US" altLang="zh-CN" sz="4800" dirty="0">
                <a:solidFill>
                  <a:srgbClr val="2826F5"/>
                </a:solidFill>
              </a:rPr>
              <a:t> – </a:t>
            </a:r>
            <a:r>
              <a:rPr lang="zh-CN" altLang="en-US" sz="4800" dirty="0">
                <a:solidFill>
                  <a:srgbClr val="2826F5"/>
                </a:solidFill>
              </a:rPr>
              <a:t>缺点</a:t>
            </a:r>
          </a:p>
        </p:txBody>
      </p:sp>
      <p:sp>
        <p:nvSpPr>
          <p:cNvPr id="3" name="内容占位符 2"/>
          <p:cNvSpPr>
            <a:spLocks noGrp="1"/>
          </p:cNvSpPr>
          <p:nvPr>
            <p:ph idx="1"/>
          </p:nvPr>
        </p:nvSpPr>
        <p:spPr>
          <a:xfrm>
            <a:off x="272715" y="1166018"/>
            <a:ext cx="11698705" cy="3333793"/>
          </a:xfrm>
        </p:spPr>
        <p:txBody>
          <a:bodyPr>
            <a:normAutofit/>
          </a:bodyPr>
          <a:lstStyle/>
          <a:p>
            <a:pPr>
              <a:lnSpc>
                <a:spcPct val="150000"/>
              </a:lnSpc>
            </a:pPr>
            <a:r>
              <a:rPr lang="zh-CN" altLang="en-US" dirty="0"/>
              <a:t>导致性能损失</a:t>
            </a:r>
            <a:endParaRPr lang="en-US" altLang="zh-CN" dirty="0"/>
          </a:p>
          <a:p>
            <a:pPr>
              <a:lnSpc>
                <a:spcPct val="150000"/>
              </a:lnSpc>
            </a:pPr>
            <a:r>
              <a:rPr lang="zh-CN" altLang="en-US" dirty="0"/>
              <a:t>需提供保护机制用于并发访问</a:t>
            </a:r>
            <a:endParaRPr lang="en-US" altLang="zh-CN" dirty="0"/>
          </a:p>
          <a:p>
            <a:pPr>
              <a:lnSpc>
                <a:spcPct val="150000"/>
              </a:lnSpc>
            </a:pPr>
            <a:r>
              <a:rPr lang="zh-CN" altLang="en-US" dirty="0"/>
              <a:t>程序员不能掌控通信</a:t>
            </a:r>
            <a:endParaRPr lang="en-US" altLang="zh-CN" dirty="0"/>
          </a:p>
          <a:p>
            <a:pPr>
              <a:lnSpc>
                <a:spcPct val="150000"/>
              </a:lnSpc>
            </a:pPr>
            <a:r>
              <a:rPr lang="zh-CN" altLang="en-US" dirty="0"/>
              <a:t>不规则问题的性能可能很差</a:t>
            </a:r>
          </a:p>
        </p:txBody>
      </p:sp>
    </p:spTree>
    <p:extLst>
      <p:ext uri="{BB962C8B-B14F-4D97-AF65-F5344CB8AC3E}">
        <p14:creationId xmlns:p14="http://schemas.microsoft.com/office/powerpoint/2010/main" val="815876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pPr>
              <a:lnSpc>
                <a:spcPct val="100000"/>
              </a:lnSpc>
            </a:pPr>
            <a:r>
              <a:rPr lang="zh-CN" altLang="en-US" sz="4800" b="1" dirty="0">
                <a:solidFill>
                  <a:srgbClr val="2826F5"/>
                </a:solidFill>
              </a:rPr>
              <a:t>目录</a:t>
            </a:r>
            <a:endParaRPr lang="en-IN" sz="4800" b="1" dirty="0">
              <a:solidFill>
                <a:srgbClr val="2826F5"/>
              </a:solidFill>
            </a:endParaRPr>
          </a:p>
        </p:txBody>
      </p:sp>
      <p:sp>
        <p:nvSpPr>
          <p:cNvPr id="16" name="Content Placeholder 2"/>
          <p:cNvSpPr>
            <a:spLocks noGrp="1"/>
          </p:cNvSpPr>
          <p:nvPr>
            <p:ph idx="1"/>
          </p:nvPr>
        </p:nvSpPr>
        <p:spPr>
          <a:xfrm>
            <a:off x="212557" y="1166019"/>
            <a:ext cx="11758863" cy="3117224"/>
          </a:xfrm>
        </p:spPr>
        <p:txBody>
          <a:bodyPr>
            <a:normAutofit/>
          </a:bodyPr>
          <a:lstStyle/>
          <a:p>
            <a:r>
              <a:rPr lang="zh-CN" altLang="en-US" dirty="0">
                <a:latin typeface="+mn-lt"/>
              </a:rPr>
              <a:t>引言</a:t>
            </a:r>
            <a:endParaRPr lang="en-US" dirty="0">
              <a:latin typeface="+mn-lt"/>
            </a:endParaRPr>
          </a:p>
          <a:p>
            <a:r>
              <a:rPr lang="zh-CN" altLang="en-US" dirty="0">
                <a:solidFill>
                  <a:srgbClr val="FF0000"/>
                </a:solidFill>
              </a:rPr>
              <a:t>分布式共享内存核心问题</a:t>
            </a:r>
            <a:endParaRPr lang="en-US" altLang="zh-CN" dirty="0">
              <a:solidFill>
                <a:srgbClr val="FF0000"/>
              </a:solidFill>
            </a:endParaRPr>
          </a:p>
          <a:p>
            <a:r>
              <a:rPr lang="zh-CN" altLang="en-US" dirty="0"/>
              <a:t>构建分布式共享内存系统</a:t>
            </a:r>
            <a:endParaRPr lang="en-US" dirty="0"/>
          </a:p>
          <a:p>
            <a:r>
              <a:rPr lang="zh-CN" altLang="en-US" dirty="0"/>
              <a:t>实例</a:t>
            </a:r>
            <a:endParaRPr lang="en-US" altLang="zh-CN" dirty="0"/>
          </a:p>
          <a:p>
            <a:r>
              <a:rPr lang="zh-CN" altLang="en-US" dirty="0"/>
              <a:t>总结</a:t>
            </a:r>
            <a:endParaRPr lang="en-US" altLang="zh-CN" dirty="0"/>
          </a:p>
        </p:txBody>
      </p:sp>
    </p:spTree>
    <p:extLst>
      <p:ext uri="{BB962C8B-B14F-4D97-AF65-F5344CB8AC3E}">
        <p14:creationId xmlns:p14="http://schemas.microsoft.com/office/powerpoint/2010/main" val="17919412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CN" altLang="en-US" sz="4800" b="1" dirty="0">
                <a:solidFill>
                  <a:srgbClr val="2826F5"/>
                </a:solidFill>
              </a:rPr>
              <a:t>关于</a:t>
            </a:r>
            <a:r>
              <a:rPr lang="en-US" sz="4800" b="1" dirty="0">
                <a:solidFill>
                  <a:srgbClr val="2826F5"/>
                </a:solidFill>
              </a:rPr>
              <a:t>DSM</a:t>
            </a:r>
            <a:r>
              <a:rPr lang="zh-CN" altLang="en-US" sz="4800" b="1" dirty="0">
                <a:solidFill>
                  <a:srgbClr val="2826F5"/>
                </a:solidFill>
              </a:rPr>
              <a:t>的几个关键问题</a:t>
            </a:r>
            <a:endParaRPr lang="en-IN" dirty="0">
              <a:solidFill>
                <a:srgbClr val="2826F5"/>
              </a:solidFill>
            </a:endParaRPr>
          </a:p>
        </p:txBody>
      </p:sp>
      <p:sp>
        <p:nvSpPr>
          <p:cNvPr id="4" name="Content Placeholder 3"/>
          <p:cNvSpPr>
            <a:spLocks noGrp="1"/>
          </p:cNvSpPr>
          <p:nvPr>
            <p:ph idx="1"/>
          </p:nvPr>
        </p:nvSpPr>
        <p:spPr>
          <a:xfrm>
            <a:off x="284747" y="1166019"/>
            <a:ext cx="10972800" cy="3778960"/>
          </a:xfrm>
        </p:spPr>
        <p:txBody>
          <a:bodyPr>
            <a:normAutofit/>
          </a:bodyPr>
          <a:lstStyle/>
          <a:p>
            <a:pPr algn="just">
              <a:lnSpc>
                <a:spcPct val="150000"/>
              </a:lnSpc>
              <a:buFont typeface="Arial" panose="020B0604020202020204" pitchFamily="34" charset="0"/>
              <a:buChar char="•"/>
            </a:pPr>
            <a:r>
              <a:rPr lang="zh-CN" altLang="en-US" sz="2800" dirty="0">
                <a:ea typeface="SimHei" panose="02010609060101010101" pitchFamily="49" charset="-122"/>
              </a:rPr>
              <a:t>粒度（</a:t>
            </a:r>
            <a:r>
              <a:rPr lang="en-US" sz="2800" dirty="0">
                <a:ea typeface="SimHei" panose="02010609060101010101" pitchFamily="49" charset="-122"/>
              </a:rPr>
              <a:t>Granularity</a:t>
            </a:r>
            <a:r>
              <a:rPr lang="zh-CN" altLang="en-US" sz="2800" dirty="0">
                <a:ea typeface="SimHei" panose="02010609060101010101" pitchFamily="49" charset="-122"/>
              </a:rPr>
              <a:t>）</a:t>
            </a:r>
            <a:endParaRPr lang="en-US" sz="2800" dirty="0">
              <a:ea typeface="SimHei" panose="02010609060101010101" pitchFamily="49" charset="-122"/>
            </a:endParaRPr>
          </a:p>
          <a:p>
            <a:pPr algn="just">
              <a:lnSpc>
                <a:spcPct val="150000"/>
              </a:lnSpc>
              <a:buFont typeface="Arial" panose="020B0604020202020204" pitchFamily="34" charset="0"/>
              <a:buChar char="•"/>
            </a:pPr>
            <a:r>
              <a:rPr lang="zh-CN" altLang="en-US" sz="2800" dirty="0">
                <a:ea typeface="SimHei" panose="02010609060101010101" pitchFamily="49" charset="-122"/>
              </a:rPr>
              <a:t>共享内存的结构（</a:t>
            </a:r>
            <a:r>
              <a:rPr lang="en-US" sz="2800" dirty="0">
                <a:ea typeface="SimHei" panose="02010609060101010101" pitchFamily="49" charset="-122"/>
              </a:rPr>
              <a:t>Structure of shared memory</a:t>
            </a:r>
            <a:r>
              <a:rPr lang="zh-CN" altLang="en-US" sz="2800" dirty="0">
                <a:ea typeface="SimHei" panose="02010609060101010101" pitchFamily="49" charset="-122"/>
              </a:rPr>
              <a:t>）</a:t>
            </a:r>
            <a:endParaRPr lang="en-US" sz="2800" dirty="0">
              <a:ea typeface="SimHei" panose="02010609060101010101" pitchFamily="49" charset="-122"/>
            </a:endParaRPr>
          </a:p>
          <a:p>
            <a:pPr algn="just">
              <a:lnSpc>
                <a:spcPct val="150000"/>
              </a:lnSpc>
              <a:buFont typeface="Arial" panose="020B0604020202020204" pitchFamily="34" charset="0"/>
              <a:buChar char="•"/>
            </a:pPr>
            <a:r>
              <a:rPr lang="zh-CN" altLang="en-US" sz="2800" dirty="0">
                <a:ea typeface="SimHei" panose="02010609060101010101" pitchFamily="49" charset="-122"/>
              </a:rPr>
              <a:t>同步及一致性（</a:t>
            </a:r>
            <a:r>
              <a:rPr lang="en-US" sz="2800" dirty="0">
                <a:ea typeface="SimHei" panose="02010609060101010101" pitchFamily="49" charset="-122"/>
              </a:rPr>
              <a:t>Consistency</a:t>
            </a:r>
            <a:r>
              <a:rPr lang="zh-CN" altLang="en-US" sz="2800" dirty="0">
                <a:ea typeface="SimHei" panose="02010609060101010101" pitchFamily="49" charset="-122"/>
              </a:rPr>
              <a:t>）</a:t>
            </a:r>
            <a:endParaRPr lang="en-US" sz="2800" dirty="0">
              <a:ea typeface="SimHei" panose="02010609060101010101" pitchFamily="49" charset="-122"/>
            </a:endParaRPr>
          </a:p>
          <a:p>
            <a:pPr algn="just">
              <a:lnSpc>
                <a:spcPct val="150000"/>
              </a:lnSpc>
              <a:buFont typeface="Arial" panose="020B0604020202020204" pitchFamily="34" charset="0"/>
              <a:buChar char="•"/>
            </a:pPr>
            <a:r>
              <a:rPr lang="zh-CN" altLang="en-US" sz="2800" dirty="0">
                <a:ea typeface="SimHei" panose="02010609060101010101" pitchFamily="49" charset="-122"/>
              </a:rPr>
              <a:t>替换策略</a:t>
            </a:r>
            <a:endParaRPr lang="en-US" sz="2800" dirty="0">
              <a:ea typeface="SimHei" panose="02010609060101010101" pitchFamily="49" charset="-122"/>
            </a:endParaRPr>
          </a:p>
          <a:p>
            <a:pPr algn="just">
              <a:lnSpc>
                <a:spcPct val="150000"/>
              </a:lnSpc>
              <a:buFont typeface="Arial" panose="020B0604020202020204" pitchFamily="34" charset="0"/>
              <a:buChar char="•"/>
            </a:pPr>
            <a:r>
              <a:rPr lang="zh-CN" altLang="en-US" sz="2800" dirty="0">
                <a:ea typeface="SimHei" panose="02010609060101010101" pitchFamily="49" charset="-122"/>
              </a:rPr>
              <a:t>抖动（</a:t>
            </a:r>
            <a:r>
              <a:rPr lang="en-US" sz="2800" dirty="0">
                <a:ea typeface="SimHei" panose="02010609060101010101" pitchFamily="49" charset="-122"/>
              </a:rPr>
              <a:t>Thrashing</a:t>
            </a:r>
            <a:r>
              <a:rPr lang="zh-CN" altLang="en-US" sz="2800" dirty="0">
                <a:ea typeface="SimHei" panose="02010609060101010101" pitchFamily="49" charset="-122"/>
              </a:rPr>
              <a:t>）</a:t>
            </a:r>
            <a:endParaRPr lang="en-US" sz="2800" dirty="0">
              <a:ea typeface="SimHei" panose="02010609060101010101" pitchFamily="49" charset="-122"/>
            </a:endParaRPr>
          </a:p>
        </p:txBody>
      </p:sp>
    </p:spTree>
    <p:extLst>
      <p:ext uri="{BB962C8B-B14F-4D97-AF65-F5344CB8AC3E}">
        <p14:creationId xmlns:p14="http://schemas.microsoft.com/office/powerpoint/2010/main" val="34210081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pPr>
              <a:lnSpc>
                <a:spcPct val="100000"/>
              </a:lnSpc>
            </a:pPr>
            <a:r>
              <a:rPr lang="zh-CN" altLang="en-US" sz="4800" b="1">
                <a:solidFill>
                  <a:srgbClr val="2826F5"/>
                </a:solidFill>
              </a:rPr>
              <a:t>粒度</a:t>
            </a:r>
            <a:endParaRPr lang="en-IN" sz="4800" b="1" dirty="0">
              <a:solidFill>
                <a:srgbClr val="2826F5"/>
              </a:solidFill>
            </a:endParaRPr>
          </a:p>
        </p:txBody>
      </p:sp>
      <p:sp>
        <p:nvSpPr>
          <p:cNvPr id="4" name="Content Placeholder 3"/>
          <p:cNvSpPr>
            <a:spLocks noGrp="1"/>
          </p:cNvSpPr>
          <p:nvPr>
            <p:ph idx="1"/>
          </p:nvPr>
        </p:nvSpPr>
        <p:spPr>
          <a:xfrm>
            <a:off x="200526" y="1217052"/>
            <a:ext cx="10399295" cy="628183"/>
          </a:xfrm>
        </p:spPr>
        <p:txBody>
          <a:bodyPr>
            <a:normAutofit/>
          </a:bodyPr>
          <a:lstStyle/>
          <a:p>
            <a:pPr algn="just"/>
            <a:r>
              <a:rPr lang="zh-CN" altLang="en-US" dirty="0"/>
              <a:t>粒度</a:t>
            </a:r>
            <a:r>
              <a:rPr lang="en-US" dirty="0"/>
              <a:t>:</a:t>
            </a:r>
            <a:r>
              <a:rPr lang="en-US" dirty="0">
                <a:latin typeface="+mn-lt"/>
              </a:rPr>
              <a:t> </a:t>
            </a:r>
            <a:r>
              <a:rPr lang="zh-CN" altLang="en-US" dirty="0">
                <a:latin typeface="+mn-lt"/>
              </a:rPr>
              <a:t>指在网络中传输的</a:t>
            </a:r>
            <a:r>
              <a:rPr lang="zh-CN" altLang="en-US" dirty="0">
                <a:solidFill>
                  <a:srgbClr val="FF0000"/>
                </a:solidFill>
                <a:latin typeface="+mn-lt"/>
              </a:rPr>
              <a:t>数据块（</a:t>
            </a:r>
            <a:r>
              <a:rPr lang="en-US" altLang="zh-CN" dirty="0">
                <a:solidFill>
                  <a:srgbClr val="FF0000"/>
                </a:solidFill>
                <a:latin typeface="+mn-lt"/>
              </a:rPr>
              <a:t>block</a:t>
            </a:r>
            <a:r>
              <a:rPr lang="zh-CN" altLang="en-US" dirty="0">
                <a:solidFill>
                  <a:srgbClr val="FF0000"/>
                </a:solidFill>
                <a:latin typeface="+mn-lt"/>
              </a:rPr>
              <a:t>）或单元（</a:t>
            </a:r>
            <a:r>
              <a:rPr lang="en-US" altLang="zh-CN" dirty="0">
                <a:solidFill>
                  <a:srgbClr val="FF0000"/>
                </a:solidFill>
                <a:latin typeface="+mn-lt"/>
              </a:rPr>
              <a:t>unit</a:t>
            </a:r>
            <a:r>
              <a:rPr lang="zh-CN" altLang="en-US" dirty="0">
                <a:solidFill>
                  <a:srgbClr val="FF0000"/>
                </a:solidFill>
                <a:latin typeface="+mn-lt"/>
              </a:rPr>
              <a:t>）</a:t>
            </a:r>
            <a:endParaRPr lang="en-US" dirty="0">
              <a:latin typeface="+mn-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1" y="2364067"/>
            <a:ext cx="6077333" cy="2981603"/>
          </a:xfrm>
          <a:prstGeom prst="rect">
            <a:avLst/>
          </a:prstGeom>
        </p:spPr>
      </p:pic>
      <p:cxnSp>
        <p:nvCxnSpPr>
          <p:cNvPr id="7" name="Straight Arrow Connector 6"/>
          <p:cNvCxnSpPr/>
          <p:nvPr/>
        </p:nvCxnSpPr>
        <p:spPr>
          <a:xfrm>
            <a:off x="3048000" y="5677764"/>
            <a:ext cx="5943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276600" y="5677764"/>
            <a:ext cx="1487908" cy="369332"/>
          </a:xfrm>
          <a:prstGeom prst="rect">
            <a:avLst/>
          </a:prstGeom>
          <a:noFill/>
        </p:spPr>
        <p:txBody>
          <a:bodyPr wrap="none" rtlCol="0">
            <a:spAutoFit/>
          </a:bodyPr>
          <a:lstStyle/>
          <a:p>
            <a:r>
              <a:rPr lang="en-US" dirty="0"/>
              <a:t>Less granular</a:t>
            </a:r>
          </a:p>
        </p:txBody>
      </p:sp>
      <p:sp>
        <p:nvSpPr>
          <p:cNvPr id="9" name="TextBox 8"/>
          <p:cNvSpPr txBox="1"/>
          <p:nvPr/>
        </p:nvSpPr>
        <p:spPr>
          <a:xfrm>
            <a:off x="7307755" y="5677764"/>
            <a:ext cx="1603324" cy="369332"/>
          </a:xfrm>
          <a:prstGeom prst="rect">
            <a:avLst/>
          </a:prstGeom>
          <a:noFill/>
        </p:spPr>
        <p:txBody>
          <a:bodyPr wrap="none" rtlCol="0">
            <a:spAutoFit/>
          </a:bodyPr>
          <a:lstStyle/>
          <a:p>
            <a:r>
              <a:rPr lang="en-US" dirty="0"/>
              <a:t>More granular</a:t>
            </a:r>
          </a:p>
        </p:txBody>
      </p:sp>
    </p:spTree>
    <p:extLst>
      <p:ext uri="{BB962C8B-B14F-4D97-AF65-F5344CB8AC3E}">
        <p14:creationId xmlns:p14="http://schemas.microsoft.com/office/powerpoint/2010/main" val="23173861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800" b="1" dirty="0">
                <a:solidFill>
                  <a:srgbClr val="2826F5"/>
                </a:solidFill>
              </a:rPr>
              <a:t>影响块大小的因素</a:t>
            </a:r>
            <a:endParaRPr lang="en-US" dirty="0">
              <a:solidFill>
                <a:srgbClr val="2826F5"/>
              </a:solidFill>
            </a:endParaRPr>
          </a:p>
        </p:txBody>
      </p:sp>
      <p:sp>
        <p:nvSpPr>
          <p:cNvPr id="4" name="Content Placeholder 3"/>
          <p:cNvSpPr>
            <a:spLocks noGrp="1"/>
          </p:cNvSpPr>
          <p:nvPr>
            <p:ph idx="1"/>
          </p:nvPr>
        </p:nvSpPr>
        <p:spPr>
          <a:xfrm>
            <a:off x="152399" y="1115617"/>
            <a:ext cx="11819021" cy="5345342"/>
          </a:xfrm>
        </p:spPr>
        <p:txBody>
          <a:bodyPr>
            <a:normAutofit/>
          </a:bodyPr>
          <a:lstStyle/>
          <a:p>
            <a:pPr marL="628650" indent="-514350" algn="just">
              <a:lnSpc>
                <a:spcPct val="124000"/>
              </a:lnSpc>
              <a:spcBef>
                <a:spcPts val="1800"/>
              </a:spcBef>
              <a:buClr>
                <a:schemeClr val="tx1"/>
              </a:buClr>
            </a:pPr>
            <a:r>
              <a:rPr lang="zh-CN" altLang="en-US" sz="3000" b="1" dirty="0"/>
              <a:t>页开销</a:t>
            </a:r>
            <a:endParaRPr lang="en-US" altLang="zh-CN" sz="3000" b="1" dirty="0"/>
          </a:p>
          <a:p>
            <a:pPr lvl="1" algn="just">
              <a:lnSpc>
                <a:spcPct val="124000"/>
              </a:lnSpc>
              <a:spcBef>
                <a:spcPts val="1800"/>
              </a:spcBef>
              <a:buClr>
                <a:schemeClr val="tx1"/>
              </a:buClr>
            </a:pPr>
            <a:r>
              <a:rPr lang="zh-CN" altLang="en-US" sz="2600" dirty="0"/>
              <a:t>进程短时间内很可能访问共享内存空间的大块区域，因此大的块分页开销小，小的块分页开销大</a:t>
            </a:r>
            <a:endParaRPr lang="en-US" altLang="zh-CN" sz="2600" dirty="0"/>
          </a:p>
          <a:p>
            <a:pPr marL="628650" indent="-514350" algn="just">
              <a:spcBef>
                <a:spcPts val="1800"/>
              </a:spcBef>
              <a:buClr>
                <a:schemeClr val="tx1"/>
              </a:buClr>
            </a:pPr>
            <a:r>
              <a:rPr lang="zh-CN" altLang="en-US" sz="3000" b="1" dirty="0"/>
              <a:t>目录大小（</a:t>
            </a:r>
            <a:r>
              <a:rPr lang="en-US" altLang="zh-CN" sz="3000" b="1" dirty="0"/>
              <a:t>Directory Size</a:t>
            </a:r>
            <a:r>
              <a:rPr lang="zh-CN" altLang="en-US" sz="3000" b="1" dirty="0"/>
              <a:t>）</a:t>
            </a:r>
            <a:endParaRPr lang="en-US" altLang="zh-CN" sz="3000" b="1" dirty="0"/>
          </a:p>
          <a:p>
            <a:pPr lvl="1" algn="just">
              <a:spcBef>
                <a:spcPts val="1800"/>
              </a:spcBef>
              <a:buClr>
                <a:schemeClr val="tx1"/>
              </a:buClr>
            </a:pPr>
            <a:r>
              <a:rPr lang="zh-CN" altLang="en-US" sz="2600" dirty="0"/>
              <a:t>大块产生的目录小，小块产生的目录大</a:t>
            </a:r>
            <a:endParaRPr lang="en-US" altLang="zh-CN" sz="2600" dirty="0"/>
          </a:p>
          <a:p>
            <a:pPr marL="628650" indent="-514350" algn="just">
              <a:spcBef>
                <a:spcPts val="1800"/>
              </a:spcBef>
              <a:buClr>
                <a:schemeClr val="tx1"/>
              </a:buClr>
            </a:pPr>
            <a:r>
              <a:rPr lang="zh-CN" altLang="en-US" sz="3000" b="1" dirty="0"/>
              <a:t>抖动（</a:t>
            </a:r>
            <a:r>
              <a:rPr lang="en-US" altLang="zh-CN" sz="3000" b="1" dirty="0"/>
              <a:t>Thrashing</a:t>
            </a:r>
            <a:r>
              <a:rPr lang="zh-CN" altLang="en-US" sz="3000" b="1" dirty="0"/>
              <a:t>）</a:t>
            </a:r>
            <a:endParaRPr lang="en-US" altLang="zh-CN" sz="3000" b="1" dirty="0"/>
          </a:p>
          <a:p>
            <a:pPr lvl="1" algn="just">
              <a:spcBef>
                <a:spcPts val="1800"/>
              </a:spcBef>
              <a:buClr>
                <a:schemeClr val="tx1"/>
              </a:buClr>
            </a:pPr>
            <a:r>
              <a:rPr lang="zh-CN" altLang="en-US" sz="2600" dirty="0"/>
              <a:t>当块里面的数据被多个节点同时更新时，抖动就可能发生</a:t>
            </a:r>
            <a:endParaRPr lang="en-US" altLang="zh-CN" sz="2600" dirty="0"/>
          </a:p>
          <a:p>
            <a:pPr lvl="1" algn="just">
              <a:spcBef>
                <a:spcPts val="1800"/>
              </a:spcBef>
              <a:buClr>
                <a:schemeClr val="tx1"/>
              </a:buClr>
            </a:pPr>
            <a:r>
              <a:rPr lang="zh-CN" altLang="en-US" sz="2600" dirty="0"/>
              <a:t>大块发生抖动的概率大些</a:t>
            </a:r>
            <a:endParaRPr lang="en-US" sz="2600" dirty="0"/>
          </a:p>
        </p:txBody>
      </p:sp>
    </p:spTree>
    <p:extLst>
      <p:ext uri="{BB962C8B-B14F-4D97-AF65-F5344CB8AC3E}">
        <p14:creationId xmlns:p14="http://schemas.microsoft.com/office/powerpoint/2010/main" val="41855054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2600</TotalTime>
  <Words>3019</Words>
  <Application>Microsoft Macintosh PowerPoint</Application>
  <PresentationFormat>宽屏</PresentationFormat>
  <Paragraphs>476</Paragraphs>
  <Slides>59</Slides>
  <Notes>37</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1</vt:i4>
      </vt:variant>
      <vt:variant>
        <vt:lpstr>幻灯片标题</vt:lpstr>
      </vt:variant>
      <vt:variant>
        <vt:i4>59</vt:i4>
      </vt:variant>
    </vt:vector>
  </HeadingPairs>
  <TitlesOfParts>
    <vt:vector size="69" baseType="lpstr">
      <vt:lpstr>等线</vt:lpstr>
      <vt:lpstr>等线 Light</vt:lpstr>
      <vt:lpstr>宋体</vt:lpstr>
      <vt:lpstr>黑体</vt:lpstr>
      <vt:lpstr>Arial</vt:lpstr>
      <vt:lpstr>Calibri</vt:lpstr>
      <vt:lpstr>Wingdings 2</vt:lpstr>
      <vt:lpstr>自定义设计方案</vt:lpstr>
      <vt:lpstr>Office 主题</vt:lpstr>
      <vt:lpstr>Visio</vt:lpstr>
      <vt:lpstr>PowerPoint 演示文稿</vt:lpstr>
      <vt:lpstr>目录</vt:lpstr>
      <vt:lpstr>DSM介绍</vt:lpstr>
      <vt:lpstr>DSM架构</vt:lpstr>
      <vt:lpstr>挑战</vt:lpstr>
      <vt:lpstr>目录</vt:lpstr>
      <vt:lpstr>关于DSM的几个关键问题</vt:lpstr>
      <vt:lpstr>粒度</vt:lpstr>
      <vt:lpstr>影响块大小的因素</vt:lpstr>
      <vt:lpstr>影响块大小的因素</vt:lpstr>
      <vt:lpstr>伪共享</vt:lpstr>
      <vt:lpstr>如何选择粒度大小</vt:lpstr>
      <vt:lpstr>共享内存结构</vt:lpstr>
      <vt:lpstr>共享内存结构</vt:lpstr>
      <vt:lpstr>共享内存结构</vt:lpstr>
      <vt:lpstr>同步及一致性模型</vt:lpstr>
      <vt:lpstr>块替换策略</vt:lpstr>
      <vt:lpstr>确定替换块 </vt:lpstr>
      <vt:lpstr>确定替换块 </vt:lpstr>
      <vt:lpstr>被替换的块存放在哪里</vt:lpstr>
      <vt:lpstr>抖动</vt:lpstr>
      <vt:lpstr>解决抖动问题的方法</vt:lpstr>
      <vt:lpstr>目录</vt:lpstr>
      <vt:lpstr>构建分布式共享内存系统</vt:lpstr>
      <vt:lpstr> 软件化DSM系统</vt:lpstr>
      <vt:lpstr>基于分页的分布式共享内存</vt:lpstr>
      <vt:lpstr>设计概述</vt:lpstr>
      <vt:lpstr>采用集中服务器的简单DSM系统</vt:lpstr>
      <vt:lpstr>采用多服务器的简单DSM系统</vt:lpstr>
      <vt:lpstr>采用多服务器和多读者策略的简单DSM系统</vt:lpstr>
      <vt:lpstr>具有范围重叠的共享数据</vt:lpstr>
      <vt:lpstr>范围重叠</vt:lpstr>
      <vt:lpstr>共享变量在数据区之间的迁移</vt:lpstr>
      <vt:lpstr>目录</vt:lpstr>
      <vt:lpstr>Munin：释放一致的DSM系统</vt:lpstr>
      <vt:lpstr>Munin：释放一致的DSM系统</vt:lpstr>
      <vt:lpstr>Munin：释放一致的DSM系统</vt:lpstr>
      <vt:lpstr>Munin：释放一致的DSM系统</vt:lpstr>
      <vt:lpstr>Munin：释放一致的DSM系统</vt:lpstr>
      <vt:lpstr>Twin和Diff</vt:lpstr>
      <vt:lpstr>减少消息数量</vt:lpstr>
      <vt:lpstr>减少消息数量</vt:lpstr>
      <vt:lpstr> Lazy Release Consistency（Treadmarks）</vt:lpstr>
      <vt:lpstr>Spark</vt:lpstr>
      <vt:lpstr>Apache Spark</vt:lpstr>
      <vt:lpstr>Spark内存管理</vt:lpstr>
      <vt:lpstr>Spark Resilient Distributed Datasets (RDDs)</vt:lpstr>
      <vt:lpstr>Transformations vs. Actions</vt:lpstr>
      <vt:lpstr>RDD vs. DSM</vt:lpstr>
      <vt:lpstr>Alluxio（ Tachyon ）- 共享内存的存储系统</vt:lpstr>
      <vt:lpstr>Alluxio</vt:lpstr>
      <vt:lpstr>Alluxio</vt:lpstr>
      <vt:lpstr>Alluxio</vt:lpstr>
      <vt:lpstr>Alluxio</vt:lpstr>
      <vt:lpstr>Alluxio</vt:lpstr>
      <vt:lpstr>Alluxio</vt:lpstr>
      <vt:lpstr>Alluxio</vt:lpstr>
      <vt:lpstr>总结-优点</vt:lpstr>
      <vt:lpstr>总结 – 缺点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123</cp:revision>
  <dcterms:created xsi:type="dcterms:W3CDTF">2019-08-12T10:18:07Z</dcterms:created>
  <dcterms:modified xsi:type="dcterms:W3CDTF">2019-10-27T13:20:27Z</dcterms:modified>
</cp:coreProperties>
</file>